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Poppins Medium" charset="1" panose="00000600000000000000"/>
      <p:regular r:id="rId18"/>
    </p:embeddedFont>
    <p:embeddedFont>
      <p:font typeface="Poppins Bold" charset="1" panose="00000800000000000000"/>
      <p:regular r:id="rId19"/>
    </p:embeddedFont>
    <p:embeddedFont>
      <p:font typeface="Open Sans" charset="1" panose="020B0606030504020204"/>
      <p:regular r:id="rId20"/>
    </p:embeddedFont>
    <p:embeddedFont>
      <p:font typeface="Open Sans Bold" charset="1" panose="020B0806030504020204"/>
      <p:regular r:id="rId21"/>
    </p:embeddedFont>
    <p:embeddedFont>
      <p:font typeface="Poppins Semi-Bold" charset="1" panose="00000700000000000000"/>
      <p:regular r:id="rId22"/>
    </p:embeddedFont>
    <p:embeddedFont>
      <p:font typeface="Poppins" charset="1" panose="00000500000000000000"/>
      <p:regular r:id="rId23"/>
    </p:embeddedFont>
    <p:embeddedFont>
      <p:font typeface="Garet Bold" charset="1" panose="00000000000000000000"/>
      <p:regular r:id="rId24"/>
    </p:embeddedFont>
    <p:embeddedFont>
      <p:font typeface="Garet" charset="1" panose="000000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svg>
</file>

<file path=ppt/media/image4.jpeg>
</file>

<file path=ppt/media/image5.jpeg>
</file>

<file path=ppt/media/image6.jpe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227794" y="0"/>
            <a:ext cx="7060206" cy="10287000"/>
            <a:chOff x="0" y="0"/>
            <a:chExt cx="7095071" cy="10337800"/>
          </a:xfrm>
        </p:grpSpPr>
        <p:sp>
          <p:nvSpPr>
            <p:cNvPr name="Freeform 3" id="3"/>
            <p:cNvSpPr/>
            <p:nvPr/>
          </p:nvSpPr>
          <p:spPr>
            <a:xfrm flipH="false" flipV="false" rot="0">
              <a:off x="0" y="0"/>
              <a:ext cx="7095109" cy="10337800"/>
            </a:xfrm>
            <a:custGeom>
              <a:avLst/>
              <a:gdLst/>
              <a:ahLst/>
              <a:cxnLst/>
              <a:rect r="r" b="b" t="t" l="l"/>
              <a:pathLst>
                <a:path h="10337800" w="7095109">
                  <a:moveTo>
                    <a:pt x="2370709" y="0"/>
                  </a:moveTo>
                  <a:lnTo>
                    <a:pt x="0" y="4292600"/>
                  </a:lnTo>
                  <a:lnTo>
                    <a:pt x="3776091" y="9084691"/>
                  </a:lnTo>
                  <a:lnTo>
                    <a:pt x="2590800" y="10337800"/>
                  </a:lnTo>
                  <a:lnTo>
                    <a:pt x="7095109" y="10337800"/>
                  </a:lnTo>
                  <a:lnTo>
                    <a:pt x="7095109" y="0"/>
                  </a:lnTo>
                  <a:close/>
                </a:path>
              </a:pathLst>
            </a:custGeom>
            <a:blipFill>
              <a:blip r:embed="rId2"/>
              <a:stretch>
                <a:fillRect l="-59277" t="0" r="-59277" b="0"/>
              </a:stretch>
            </a:blipFill>
          </p:spPr>
        </p:sp>
      </p:grpSp>
      <p:grpSp>
        <p:nvGrpSpPr>
          <p:cNvPr name="Group 4" id="4"/>
          <p:cNvGrpSpPr/>
          <p:nvPr/>
        </p:nvGrpSpPr>
        <p:grpSpPr>
          <a:xfrm rot="-2292491">
            <a:off x="11971514" y="3358915"/>
            <a:ext cx="1062487" cy="6734838"/>
            <a:chOff x="0" y="0"/>
            <a:chExt cx="279832" cy="1773784"/>
          </a:xfrm>
        </p:grpSpPr>
        <p:sp>
          <p:nvSpPr>
            <p:cNvPr name="Freeform 5" id="5"/>
            <p:cNvSpPr/>
            <p:nvPr/>
          </p:nvSpPr>
          <p:spPr>
            <a:xfrm flipH="false" flipV="false" rot="0">
              <a:off x="0" y="0"/>
              <a:ext cx="279832" cy="1773784"/>
            </a:xfrm>
            <a:custGeom>
              <a:avLst/>
              <a:gdLst/>
              <a:ahLst/>
              <a:cxnLst/>
              <a:rect r="r" b="b" t="t" l="l"/>
              <a:pathLst>
                <a:path h="1773784" w="279832">
                  <a:moveTo>
                    <a:pt x="0" y="0"/>
                  </a:moveTo>
                  <a:lnTo>
                    <a:pt x="279832" y="0"/>
                  </a:lnTo>
                  <a:lnTo>
                    <a:pt x="279832" y="1773784"/>
                  </a:lnTo>
                  <a:lnTo>
                    <a:pt x="0" y="1773784"/>
                  </a:lnTo>
                  <a:close/>
                </a:path>
              </a:pathLst>
            </a:custGeom>
            <a:solidFill>
              <a:srgbClr val="060644"/>
            </a:solidFill>
          </p:spPr>
        </p:sp>
        <p:sp>
          <p:nvSpPr>
            <p:cNvPr name="TextBox 6" id="6"/>
            <p:cNvSpPr txBox="true"/>
            <p:nvPr/>
          </p:nvSpPr>
          <p:spPr>
            <a:xfrm>
              <a:off x="0" y="-66675"/>
              <a:ext cx="279832" cy="1840459"/>
            </a:xfrm>
            <a:prstGeom prst="rect">
              <a:avLst/>
            </a:prstGeom>
          </p:spPr>
          <p:txBody>
            <a:bodyPr anchor="ctr" rtlCol="false" tIns="50800" lIns="50800" bIns="50800" rIns="50800"/>
            <a:lstStyle/>
            <a:p>
              <a:pPr algn="ctr">
                <a:lnSpc>
                  <a:spcPts val="2800"/>
                </a:lnSpc>
              </a:pPr>
            </a:p>
          </p:txBody>
        </p:sp>
      </p:grpSp>
      <p:grpSp>
        <p:nvGrpSpPr>
          <p:cNvPr name="Group 7" id="7"/>
          <p:cNvGrpSpPr/>
          <p:nvPr/>
        </p:nvGrpSpPr>
        <p:grpSpPr>
          <a:xfrm rot="7221385">
            <a:off x="13101531" y="9401040"/>
            <a:ext cx="2523952" cy="953058"/>
            <a:chOff x="0" y="0"/>
            <a:chExt cx="1614384" cy="609600"/>
          </a:xfrm>
        </p:grpSpPr>
        <p:sp>
          <p:nvSpPr>
            <p:cNvPr name="Freeform 8" id="8"/>
            <p:cNvSpPr/>
            <p:nvPr/>
          </p:nvSpPr>
          <p:spPr>
            <a:xfrm flipH="false" flipV="false" rot="0">
              <a:off x="0" y="0"/>
              <a:ext cx="1614384" cy="609600"/>
            </a:xfrm>
            <a:custGeom>
              <a:avLst/>
              <a:gdLst/>
              <a:ahLst/>
              <a:cxnLst/>
              <a:rect r="r" b="b" t="t" l="l"/>
              <a:pathLst>
                <a:path h="609600" w="1614384">
                  <a:moveTo>
                    <a:pt x="203200" y="0"/>
                  </a:moveTo>
                  <a:lnTo>
                    <a:pt x="1614384" y="0"/>
                  </a:lnTo>
                  <a:lnTo>
                    <a:pt x="1411184" y="609600"/>
                  </a:lnTo>
                  <a:lnTo>
                    <a:pt x="0" y="609600"/>
                  </a:lnTo>
                  <a:lnTo>
                    <a:pt x="203200" y="0"/>
                  </a:lnTo>
                  <a:close/>
                </a:path>
              </a:pathLst>
            </a:custGeom>
            <a:solidFill>
              <a:srgbClr val="060644"/>
            </a:solidFill>
          </p:spPr>
        </p:sp>
        <p:sp>
          <p:nvSpPr>
            <p:cNvPr name="TextBox 9" id="9"/>
            <p:cNvSpPr txBox="true"/>
            <p:nvPr/>
          </p:nvSpPr>
          <p:spPr>
            <a:xfrm>
              <a:off x="101600" y="-66675"/>
              <a:ext cx="1411184" cy="676275"/>
            </a:xfrm>
            <a:prstGeom prst="rect">
              <a:avLst/>
            </a:prstGeom>
          </p:spPr>
          <p:txBody>
            <a:bodyPr anchor="ctr" rtlCol="false" tIns="50800" lIns="50800" bIns="50800" rIns="50800"/>
            <a:lstStyle/>
            <a:p>
              <a:pPr algn="ctr">
                <a:lnSpc>
                  <a:spcPts val="2800"/>
                </a:lnSpc>
              </a:pPr>
            </a:p>
          </p:txBody>
        </p:sp>
      </p:grpSp>
      <p:grpSp>
        <p:nvGrpSpPr>
          <p:cNvPr name="Group 10" id="10"/>
          <p:cNvGrpSpPr/>
          <p:nvPr/>
        </p:nvGrpSpPr>
        <p:grpSpPr>
          <a:xfrm rot="7221385">
            <a:off x="11304292" y="9582671"/>
            <a:ext cx="3837666" cy="589796"/>
            <a:chOff x="0" y="0"/>
            <a:chExt cx="2454669" cy="377249"/>
          </a:xfrm>
        </p:grpSpPr>
        <p:sp>
          <p:nvSpPr>
            <p:cNvPr name="Freeform 11" id="11"/>
            <p:cNvSpPr/>
            <p:nvPr/>
          </p:nvSpPr>
          <p:spPr>
            <a:xfrm flipH="false" flipV="false" rot="0">
              <a:off x="0" y="0"/>
              <a:ext cx="2454669" cy="377249"/>
            </a:xfrm>
            <a:custGeom>
              <a:avLst/>
              <a:gdLst/>
              <a:ahLst/>
              <a:cxnLst/>
              <a:rect r="r" b="b" t="t" l="l"/>
              <a:pathLst>
                <a:path h="377249" w="2454669">
                  <a:moveTo>
                    <a:pt x="203200" y="0"/>
                  </a:moveTo>
                  <a:lnTo>
                    <a:pt x="2454669" y="0"/>
                  </a:lnTo>
                  <a:lnTo>
                    <a:pt x="2251469" y="377249"/>
                  </a:lnTo>
                  <a:lnTo>
                    <a:pt x="0" y="377249"/>
                  </a:lnTo>
                  <a:lnTo>
                    <a:pt x="203200" y="0"/>
                  </a:lnTo>
                  <a:close/>
                </a:path>
              </a:pathLst>
            </a:custGeom>
            <a:solidFill>
              <a:srgbClr val="060644"/>
            </a:solidFill>
          </p:spPr>
        </p:sp>
        <p:sp>
          <p:nvSpPr>
            <p:cNvPr name="TextBox 12" id="12"/>
            <p:cNvSpPr txBox="true"/>
            <p:nvPr/>
          </p:nvSpPr>
          <p:spPr>
            <a:xfrm>
              <a:off x="101600" y="-66675"/>
              <a:ext cx="2251469" cy="443924"/>
            </a:xfrm>
            <a:prstGeom prst="rect">
              <a:avLst/>
            </a:prstGeom>
          </p:spPr>
          <p:txBody>
            <a:bodyPr anchor="ctr" rtlCol="false" tIns="50800" lIns="50800" bIns="50800" rIns="50800"/>
            <a:lstStyle/>
            <a:p>
              <a:pPr algn="ctr">
                <a:lnSpc>
                  <a:spcPts val="2800"/>
                </a:lnSpc>
              </a:pPr>
            </a:p>
          </p:txBody>
        </p:sp>
      </p:grpSp>
      <p:grpSp>
        <p:nvGrpSpPr>
          <p:cNvPr name="Group 13" id="13"/>
          <p:cNvGrpSpPr/>
          <p:nvPr/>
        </p:nvGrpSpPr>
        <p:grpSpPr>
          <a:xfrm rot="7091654">
            <a:off x="9086695" y="955891"/>
            <a:ext cx="4138086" cy="589796"/>
            <a:chOff x="0" y="0"/>
            <a:chExt cx="2646825" cy="377249"/>
          </a:xfrm>
        </p:grpSpPr>
        <p:sp>
          <p:nvSpPr>
            <p:cNvPr name="Freeform 14" id="14"/>
            <p:cNvSpPr/>
            <p:nvPr/>
          </p:nvSpPr>
          <p:spPr>
            <a:xfrm flipH="false" flipV="false" rot="0">
              <a:off x="0" y="0"/>
              <a:ext cx="2646825" cy="377249"/>
            </a:xfrm>
            <a:custGeom>
              <a:avLst/>
              <a:gdLst/>
              <a:ahLst/>
              <a:cxnLst/>
              <a:rect r="r" b="b" t="t" l="l"/>
              <a:pathLst>
                <a:path h="377249" w="2646825">
                  <a:moveTo>
                    <a:pt x="203200" y="0"/>
                  </a:moveTo>
                  <a:lnTo>
                    <a:pt x="2646825" y="0"/>
                  </a:lnTo>
                  <a:lnTo>
                    <a:pt x="2443625" y="377249"/>
                  </a:lnTo>
                  <a:lnTo>
                    <a:pt x="0" y="377249"/>
                  </a:lnTo>
                  <a:lnTo>
                    <a:pt x="203200" y="0"/>
                  </a:lnTo>
                  <a:close/>
                </a:path>
              </a:pathLst>
            </a:custGeom>
            <a:solidFill>
              <a:srgbClr val="060644"/>
            </a:solidFill>
          </p:spPr>
        </p:sp>
        <p:sp>
          <p:nvSpPr>
            <p:cNvPr name="TextBox 15" id="15"/>
            <p:cNvSpPr txBox="true"/>
            <p:nvPr/>
          </p:nvSpPr>
          <p:spPr>
            <a:xfrm>
              <a:off x="101600" y="-66675"/>
              <a:ext cx="2443625" cy="443924"/>
            </a:xfrm>
            <a:prstGeom prst="rect">
              <a:avLst/>
            </a:prstGeom>
          </p:spPr>
          <p:txBody>
            <a:bodyPr anchor="ctr" rtlCol="false" tIns="50800" lIns="50800" bIns="50800" rIns="50800"/>
            <a:lstStyle/>
            <a:p>
              <a:pPr algn="ctr">
                <a:lnSpc>
                  <a:spcPts val="2800"/>
                </a:lnSpc>
              </a:pPr>
            </a:p>
          </p:txBody>
        </p:sp>
      </p:grpSp>
      <p:grpSp>
        <p:nvGrpSpPr>
          <p:cNvPr name="Group 16" id="16"/>
          <p:cNvGrpSpPr/>
          <p:nvPr/>
        </p:nvGrpSpPr>
        <p:grpSpPr>
          <a:xfrm rot="1710481">
            <a:off x="11533776" y="-1617267"/>
            <a:ext cx="1062487" cy="6686550"/>
            <a:chOff x="0" y="0"/>
            <a:chExt cx="279832" cy="1761067"/>
          </a:xfrm>
        </p:grpSpPr>
        <p:sp>
          <p:nvSpPr>
            <p:cNvPr name="Freeform 17" id="17"/>
            <p:cNvSpPr/>
            <p:nvPr/>
          </p:nvSpPr>
          <p:spPr>
            <a:xfrm flipH="false" flipV="false" rot="0">
              <a:off x="0" y="0"/>
              <a:ext cx="279832" cy="1761067"/>
            </a:xfrm>
            <a:custGeom>
              <a:avLst/>
              <a:gdLst/>
              <a:ahLst/>
              <a:cxnLst/>
              <a:rect r="r" b="b" t="t" l="l"/>
              <a:pathLst>
                <a:path h="1761067" w="279832">
                  <a:moveTo>
                    <a:pt x="0" y="0"/>
                  </a:moveTo>
                  <a:lnTo>
                    <a:pt x="279832" y="0"/>
                  </a:lnTo>
                  <a:lnTo>
                    <a:pt x="279832" y="1761067"/>
                  </a:lnTo>
                  <a:lnTo>
                    <a:pt x="0" y="1761067"/>
                  </a:lnTo>
                  <a:close/>
                </a:path>
              </a:pathLst>
            </a:custGeom>
            <a:solidFill>
              <a:srgbClr val="060644"/>
            </a:solidFill>
          </p:spPr>
        </p:sp>
        <p:sp>
          <p:nvSpPr>
            <p:cNvPr name="TextBox 18" id="18"/>
            <p:cNvSpPr txBox="true"/>
            <p:nvPr/>
          </p:nvSpPr>
          <p:spPr>
            <a:xfrm>
              <a:off x="0" y="-66675"/>
              <a:ext cx="279832" cy="1827742"/>
            </a:xfrm>
            <a:prstGeom prst="rect">
              <a:avLst/>
            </a:prstGeom>
          </p:spPr>
          <p:txBody>
            <a:bodyPr anchor="ctr" rtlCol="false" tIns="50800" lIns="50800" bIns="50800" rIns="50800"/>
            <a:lstStyle/>
            <a:p>
              <a:pPr algn="ctr">
                <a:lnSpc>
                  <a:spcPts val="2800"/>
                </a:lnSpc>
              </a:pPr>
            </a:p>
          </p:txBody>
        </p:sp>
      </p:grpSp>
      <p:grpSp>
        <p:nvGrpSpPr>
          <p:cNvPr name="Group 19" id="19"/>
          <p:cNvGrpSpPr/>
          <p:nvPr/>
        </p:nvGrpSpPr>
        <p:grpSpPr>
          <a:xfrm rot="1744249">
            <a:off x="17183645" y="2226736"/>
            <a:ext cx="2208710" cy="14588015"/>
            <a:chOff x="0" y="0"/>
            <a:chExt cx="581718" cy="3842111"/>
          </a:xfrm>
        </p:grpSpPr>
        <p:sp>
          <p:nvSpPr>
            <p:cNvPr name="Freeform 20" id="20"/>
            <p:cNvSpPr/>
            <p:nvPr/>
          </p:nvSpPr>
          <p:spPr>
            <a:xfrm flipH="false" flipV="false" rot="0">
              <a:off x="0" y="0"/>
              <a:ext cx="581718" cy="3842111"/>
            </a:xfrm>
            <a:custGeom>
              <a:avLst/>
              <a:gdLst/>
              <a:ahLst/>
              <a:cxnLst/>
              <a:rect r="r" b="b" t="t" l="l"/>
              <a:pathLst>
                <a:path h="3842111" w="581718">
                  <a:moveTo>
                    <a:pt x="0" y="0"/>
                  </a:moveTo>
                  <a:lnTo>
                    <a:pt x="581718" y="0"/>
                  </a:lnTo>
                  <a:lnTo>
                    <a:pt x="581718" y="3842111"/>
                  </a:lnTo>
                  <a:lnTo>
                    <a:pt x="0" y="3842111"/>
                  </a:lnTo>
                  <a:close/>
                </a:path>
              </a:pathLst>
            </a:custGeom>
            <a:solidFill>
              <a:srgbClr val="060644"/>
            </a:solidFill>
          </p:spPr>
        </p:sp>
        <p:sp>
          <p:nvSpPr>
            <p:cNvPr name="TextBox 21" id="21"/>
            <p:cNvSpPr txBox="true"/>
            <p:nvPr/>
          </p:nvSpPr>
          <p:spPr>
            <a:xfrm>
              <a:off x="0" y="-66675"/>
              <a:ext cx="581718" cy="3908786"/>
            </a:xfrm>
            <a:prstGeom prst="rect">
              <a:avLst/>
            </a:prstGeom>
          </p:spPr>
          <p:txBody>
            <a:bodyPr anchor="ctr" rtlCol="false" tIns="50800" lIns="50800" bIns="50800" rIns="50800"/>
            <a:lstStyle/>
            <a:p>
              <a:pPr algn="ctr">
                <a:lnSpc>
                  <a:spcPts val="2800"/>
                </a:lnSpc>
              </a:pPr>
            </a:p>
          </p:txBody>
        </p:sp>
      </p:grpSp>
      <p:sp>
        <p:nvSpPr>
          <p:cNvPr name="Freeform 22" id="22"/>
          <p:cNvSpPr/>
          <p:nvPr/>
        </p:nvSpPr>
        <p:spPr>
          <a:xfrm flipH="false" flipV="false" rot="0">
            <a:off x="1028700" y="1028700"/>
            <a:ext cx="1015999" cy="812799"/>
          </a:xfrm>
          <a:custGeom>
            <a:avLst/>
            <a:gdLst/>
            <a:ahLst/>
            <a:cxnLst/>
            <a:rect r="r" b="b" t="t" l="l"/>
            <a:pathLst>
              <a:path h="812799" w="1015999">
                <a:moveTo>
                  <a:pt x="0" y="0"/>
                </a:moveTo>
                <a:lnTo>
                  <a:pt x="1015999" y="0"/>
                </a:lnTo>
                <a:lnTo>
                  <a:pt x="1015999" y="812799"/>
                </a:lnTo>
                <a:lnTo>
                  <a:pt x="0" y="81279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3" id="23"/>
          <p:cNvSpPr txBox="true"/>
          <p:nvPr/>
        </p:nvSpPr>
        <p:spPr>
          <a:xfrm rot="0">
            <a:off x="2332528" y="952500"/>
            <a:ext cx="5516852" cy="888999"/>
          </a:xfrm>
          <a:prstGeom prst="rect">
            <a:avLst/>
          </a:prstGeom>
        </p:spPr>
        <p:txBody>
          <a:bodyPr anchor="t" rtlCol="false" tIns="0" lIns="0" bIns="0" rIns="0">
            <a:spAutoFit/>
          </a:bodyPr>
          <a:lstStyle/>
          <a:p>
            <a:pPr algn="l">
              <a:lnSpc>
                <a:spcPts val="3500"/>
              </a:lnSpc>
              <a:spcBef>
                <a:spcPct val="0"/>
              </a:spcBef>
            </a:pPr>
            <a:r>
              <a:rPr lang="en-US" sz="2500" b="true">
                <a:solidFill>
                  <a:srgbClr val="000000"/>
                </a:solidFill>
                <a:latin typeface="Poppins Medium"/>
                <a:ea typeface="Poppins Medium"/>
                <a:cs typeface="Poppins Medium"/>
                <a:sym typeface="Poppins Medium"/>
              </a:rPr>
              <a:t>Análisis y diseño de algoritmos avanzados</a:t>
            </a:r>
          </a:p>
        </p:txBody>
      </p:sp>
      <p:sp>
        <p:nvSpPr>
          <p:cNvPr name="TextBox 24" id="24"/>
          <p:cNvSpPr txBox="true"/>
          <p:nvPr/>
        </p:nvSpPr>
        <p:spPr>
          <a:xfrm rot="0">
            <a:off x="1028700" y="3399229"/>
            <a:ext cx="8115300" cy="2628900"/>
          </a:xfrm>
          <a:prstGeom prst="rect">
            <a:avLst/>
          </a:prstGeom>
        </p:spPr>
        <p:txBody>
          <a:bodyPr anchor="t" rtlCol="false" tIns="0" lIns="0" bIns="0" rIns="0">
            <a:spAutoFit/>
          </a:bodyPr>
          <a:lstStyle/>
          <a:p>
            <a:pPr algn="l">
              <a:lnSpc>
                <a:spcPts val="9900"/>
              </a:lnSpc>
            </a:pPr>
            <a:r>
              <a:rPr lang="en-US" sz="9000" b="true">
                <a:solidFill>
                  <a:srgbClr val="060644"/>
                </a:solidFill>
                <a:latin typeface="Poppins Bold"/>
                <a:ea typeface="Poppins Bold"/>
                <a:cs typeface="Poppins Bold"/>
                <a:sym typeface="Poppins Bold"/>
              </a:rPr>
              <a:t>Situación problema 2</a:t>
            </a:r>
          </a:p>
        </p:txBody>
      </p:sp>
      <p:sp>
        <p:nvSpPr>
          <p:cNvPr name="TextBox 25" id="25"/>
          <p:cNvSpPr txBox="true"/>
          <p:nvPr/>
        </p:nvSpPr>
        <p:spPr>
          <a:xfrm rot="0">
            <a:off x="1028700" y="6659659"/>
            <a:ext cx="9144000" cy="1780540"/>
          </a:xfrm>
          <a:prstGeom prst="rect">
            <a:avLst/>
          </a:prstGeom>
        </p:spPr>
        <p:txBody>
          <a:bodyPr anchor="t" rtlCol="false" tIns="0" lIns="0" bIns="0" rIns="0">
            <a:spAutoFit/>
          </a:bodyPr>
          <a:lstStyle/>
          <a:p>
            <a:pPr algn="l">
              <a:lnSpc>
                <a:spcPts val="4759"/>
              </a:lnSpc>
            </a:pPr>
            <a:r>
              <a:rPr lang="en-US" sz="3399">
                <a:solidFill>
                  <a:srgbClr val="000000"/>
                </a:solidFill>
                <a:latin typeface="Open Sans"/>
                <a:ea typeface="Open Sans"/>
                <a:cs typeface="Open Sans"/>
                <a:sym typeface="Open Sans"/>
              </a:rPr>
              <a:t>Samir Baidon Pardo - A01705403</a:t>
            </a:r>
          </a:p>
          <a:p>
            <a:pPr algn="l">
              <a:lnSpc>
                <a:spcPts val="4759"/>
              </a:lnSpc>
            </a:pPr>
            <a:r>
              <a:rPr lang="en-US" sz="3399">
                <a:solidFill>
                  <a:srgbClr val="000000"/>
                </a:solidFill>
                <a:latin typeface="Open Sans"/>
                <a:ea typeface="Open Sans"/>
                <a:cs typeface="Open Sans"/>
                <a:sym typeface="Open Sans"/>
              </a:rPr>
              <a:t>Alejandro Muñoz Shimano - A01705550</a:t>
            </a:r>
          </a:p>
          <a:p>
            <a:pPr algn="l">
              <a:lnSpc>
                <a:spcPts val="4759"/>
              </a:lnSpc>
            </a:pPr>
            <a:r>
              <a:rPr lang="en-US" sz="3399">
                <a:solidFill>
                  <a:srgbClr val="000000"/>
                </a:solidFill>
                <a:latin typeface="Open Sans"/>
                <a:ea typeface="Open Sans"/>
                <a:cs typeface="Open Sans"/>
                <a:sym typeface="Open Sans"/>
              </a:rPr>
              <a:t>Angel Francisco Garcia - A01704203</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34834" y="-2057400"/>
            <a:ext cx="6624466" cy="3086100"/>
            <a:chOff x="0" y="0"/>
            <a:chExt cx="1744715" cy="812800"/>
          </a:xfrm>
        </p:grpSpPr>
        <p:sp>
          <p:nvSpPr>
            <p:cNvPr name="Freeform 3" id="3"/>
            <p:cNvSpPr/>
            <p:nvPr/>
          </p:nvSpPr>
          <p:spPr>
            <a:xfrm flipH="false" flipV="false" rot="0">
              <a:off x="0" y="0"/>
              <a:ext cx="1744715" cy="812800"/>
            </a:xfrm>
            <a:custGeom>
              <a:avLst/>
              <a:gdLst/>
              <a:ahLst/>
              <a:cxnLst/>
              <a:rect r="r" b="b" t="t" l="l"/>
              <a:pathLst>
                <a:path h="812800" w="1744715">
                  <a:moveTo>
                    <a:pt x="0" y="0"/>
                  </a:moveTo>
                  <a:lnTo>
                    <a:pt x="1744715" y="0"/>
                  </a:lnTo>
                  <a:lnTo>
                    <a:pt x="1744715" y="812800"/>
                  </a:lnTo>
                  <a:lnTo>
                    <a:pt x="0" y="812800"/>
                  </a:lnTo>
                  <a:close/>
                </a:path>
              </a:pathLst>
            </a:custGeom>
            <a:solidFill>
              <a:srgbClr val="060644"/>
            </a:solidFill>
          </p:spPr>
        </p:sp>
        <p:sp>
          <p:nvSpPr>
            <p:cNvPr name="TextBox 4" id="4"/>
            <p:cNvSpPr txBox="true"/>
            <p:nvPr/>
          </p:nvSpPr>
          <p:spPr>
            <a:xfrm>
              <a:off x="0" y="-66675"/>
              <a:ext cx="1744715" cy="879475"/>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6817" y="9258300"/>
            <a:ext cx="6624466" cy="3086100"/>
            <a:chOff x="0" y="0"/>
            <a:chExt cx="1744715" cy="812800"/>
          </a:xfrm>
        </p:grpSpPr>
        <p:sp>
          <p:nvSpPr>
            <p:cNvPr name="Freeform 6" id="6"/>
            <p:cNvSpPr/>
            <p:nvPr/>
          </p:nvSpPr>
          <p:spPr>
            <a:xfrm flipH="false" flipV="false" rot="0">
              <a:off x="0" y="0"/>
              <a:ext cx="1744715" cy="812800"/>
            </a:xfrm>
            <a:custGeom>
              <a:avLst/>
              <a:gdLst/>
              <a:ahLst/>
              <a:cxnLst/>
              <a:rect r="r" b="b" t="t" l="l"/>
              <a:pathLst>
                <a:path h="812800" w="1744715">
                  <a:moveTo>
                    <a:pt x="0" y="0"/>
                  </a:moveTo>
                  <a:lnTo>
                    <a:pt x="1744715" y="0"/>
                  </a:lnTo>
                  <a:lnTo>
                    <a:pt x="1744715" y="812800"/>
                  </a:lnTo>
                  <a:lnTo>
                    <a:pt x="0" y="812800"/>
                  </a:lnTo>
                  <a:close/>
                </a:path>
              </a:pathLst>
            </a:custGeom>
            <a:solidFill>
              <a:srgbClr val="060644"/>
            </a:solidFill>
          </p:spPr>
        </p:sp>
        <p:sp>
          <p:nvSpPr>
            <p:cNvPr name="TextBox 7" id="7"/>
            <p:cNvSpPr txBox="true"/>
            <p:nvPr/>
          </p:nvSpPr>
          <p:spPr>
            <a:xfrm>
              <a:off x="0" y="-66675"/>
              <a:ext cx="1744715" cy="879475"/>
            </a:xfrm>
            <a:prstGeom prst="rect">
              <a:avLst/>
            </a:prstGeom>
          </p:spPr>
          <p:txBody>
            <a:bodyPr anchor="ctr" rtlCol="false" tIns="50800" lIns="50800" bIns="50800" rIns="50800"/>
            <a:lstStyle/>
            <a:p>
              <a:pPr algn="ctr">
                <a:lnSpc>
                  <a:spcPts val="2800"/>
                </a:lnSpc>
              </a:pPr>
            </a:p>
          </p:txBody>
        </p:sp>
      </p:grpSp>
      <p:sp>
        <p:nvSpPr>
          <p:cNvPr name="Freeform 8" id="8"/>
          <p:cNvSpPr/>
          <p:nvPr/>
        </p:nvSpPr>
        <p:spPr>
          <a:xfrm flipH="false" flipV="false" rot="0">
            <a:off x="8210877" y="1332705"/>
            <a:ext cx="9570816" cy="8661588"/>
          </a:xfrm>
          <a:custGeom>
            <a:avLst/>
            <a:gdLst/>
            <a:ahLst/>
            <a:cxnLst/>
            <a:rect r="r" b="b" t="t" l="l"/>
            <a:pathLst>
              <a:path h="8661588" w="9570816">
                <a:moveTo>
                  <a:pt x="0" y="0"/>
                </a:moveTo>
                <a:lnTo>
                  <a:pt x="9570816" y="0"/>
                </a:lnTo>
                <a:lnTo>
                  <a:pt x="9570816" y="8661588"/>
                </a:lnTo>
                <a:lnTo>
                  <a:pt x="0" y="8661588"/>
                </a:lnTo>
                <a:lnTo>
                  <a:pt x="0" y="0"/>
                </a:lnTo>
                <a:close/>
              </a:path>
            </a:pathLst>
          </a:custGeom>
          <a:blipFill>
            <a:blip r:embed="rId2"/>
            <a:stretch>
              <a:fillRect l="0" t="0" r="0" b="0"/>
            </a:stretch>
          </a:blipFill>
        </p:spPr>
      </p:sp>
      <p:sp>
        <p:nvSpPr>
          <p:cNvPr name="TextBox 9" id="9"/>
          <p:cNvSpPr txBox="true"/>
          <p:nvPr/>
        </p:nvSpPr>
        <p:spPr>
          <a:xfrm rot="0">
            <a:off x="1370071" y="863648"/>
            <a:ext cx="3524934" cy="685800"/>
          </a:xfrm>
          <a:prstGeom prst="rect">
            <a:avLst/>
          </a:prstGeom>
        </p:spPr>
        <p:txBody>
          <a:bodyPr anchor="t" rtlCol="false" tIns="0" lIns="0" bIns="0" rIns="0">
            <a:spAutoFit/>
          </a:bodyPr>
          <a:lstStyle/>
          <a:p>
            <a:pPr algn="l">
              <a:lnSpc>
                <a:spcPts val="4950"/>
              </a:lnSpc>
            </a:pPr>
            <a:r>
              <a:rPr lang="en-US" sz="4500" b="true">
                <a:solidFill>
                  <a:srgbClr val="000000"/>
                </a:solidFill>
                <a:latin typeface="Poppins Semi-Bold"/>
                <a:ea typeface="Poppins Semi-Bold"/>
                <a:cs typeface="Poppins Semi-Bold"/>
                <a:sym typeface="Poppins Semi-Bold"/>
              </a:rPr>
              <a:t>Resultados</a:t>
            </a:r>
          </a:p>
        </p:txBody>
      </p:sp>
      <p:sp>
        <p:nvSpPr>
          <p:cNvPr name="TextBox 10" id="10"/>
          <p:cNvSpPr txBox="true"/>
          <p:nvPr/>
        </p:nvSpPr>
        <p:spPr>
          <a:xfrm rot="0">
            <a:off x="673947" y="1660303"/>
            <a:ext cx="5943702" cy="7200106"/>
          </a:xfrm>
          <a:prstGeom prst="rect">
            <a:avLst/>
          </a:prstGeom>
        </p:spPr>
        <p:txBody>
          <a:bodyPr anchor="t" rtlCol="false" tIns="0" lIns="0" bIns="0" rIns="0">
            <a:spAutoFit/>
          </a:bodyPr>
          <a:lstStyle/>
          <a:p>
            <a:pPr algn="ctr">
              <a:lnSpc>
                <a:spcPts val="2145"/>
              </a:lnSpc>
              <a:spcBef>
                <a:spcPct val="0"/>
              </a:spcBef>
            </a:pPr>
            <a:r>
              <a:rPr lang="en-US" b="true" sz="1532">
                <a:solidFill>
                  <a:srgbClr val="000000"/>
                </a:solidFill>
                <a:latin typeface="Poppins Medium"/>
                <a:ea typeface="Poppins Medium"/>
                <a:cs typeface="Poppins Medium"/>
                <a:sym typeface="Poppins Medium"/>
              </a:rPr>
              <a:t>4 // Un número entero N que representa el número de colonias en la ciudad.</a:t>
            </a:r>
          </a:p>
          <a:p>
            <a:pPr algn="ctr">
              <a:lnSpc>
                <a:spcPts val="2142"/>
              </a:lnSpc>
              <a:spcBef>
                <a:spcPct val="0"/>
              </a:spcBef>
            </a:pPr>
          </a:p>
          <a:p>
            <a:pPr algn="ctr">
              <a:lnSpc>
                <a:spcPts val="2142"/>
              </a:lnSpc>
              <a:spcBef>
                <a:spcPct val="0"/>
              </a:spcBef>
            </a:pPr>
            <a:r>
              <a:rPr lang="en-US" b="true" sz="1530">
                <a:solidFill>
                  <a:srgbClr val="000000"/>
                </a:solidFill>
                <a:latin typeface="Poppins Medium"/>
                <a:ea typeface="Poppins Medium"/>
                <a:cs typeface="Poppins Medium"/>
                <a:sym typeface="Poppins Medium"/>
              </a:rPr>
              <a:t> // Grafo con las distancias en kms entre las colonias de la ciudad</a:t>
            </a:r>
          </a:p>
          <a:p>
            <a:pPr algn="ctr">
              <a:lnSpc>
                <a:spcPts val="2142"/>
              </a:lnSpc>
              <a:spcBef>
                <a:spcPct val="0"/>
              </a:spcBef>
            </a:pPr>
            <a:r>
              <a:rPr lang="en-US" b="true" sz="1530">
                <a:solidFill>
                  <a:srgbClr val="000000"/>
                </a:solidFill>
                <a:latin typeface="Poppins Medium"/>
                <a:ea typeface="Poppins Medium"/>
                <a:cs typeface="Poppins Medium"/>
                <a:sym typeface="Poppins Medium"/>
              </a:rPr>
              <a:t>0 16 45 32</a:t>
            </a:r>
          </a:p>
          <a:p>
            <a:pPr algn="ctr">
              <a:lnSpc>
                <a:spcPts val="2142"/>
              </a:lnSpc>
              <a:spcBef>
                <a:spcPct val="0"/>
              </a:spcBef>
            </a:pPr>
            <a:r>
              <a:rPr lang="en-US" b="true" sz="1530">
                <a:solidFill>
                  <a:srgbClr val="000000"/>
                </a:solidFill>
                <a:latin typeface="Poppins Medium"/>
                <a:ea typeface="Poppins Medium"/>
                <a:cs typeface="Poppins Medium"/>
                <a:sym typeface="Poppins Medium"/>
              </a:rPr>
              <a:t>16 0 18 21 </a:t>
            </a:r>
          </a:p>
          <a:p>
            <a:pPr algn="ctr">
              <a:lnSpc>
                <a:spcPts val="2142"/>
              </a:lnSpc>
              <a:spcBef>
                <a:spcPct val="0"/>
              </a:spcBef>
            </a:pPr>
            <a:r>
              <a:rPr lang="en-US" b="true" sz="1530">
                <a:solidFill>
                  <a:srgbClr val="000000"/>
                </a:solidFill>
                <a:latin typeface="Poppins Medium"/>
                <a:ea typeface="Poppins Medium"/>
                <a:cs typeface="Poppins Medium"/>
                <a:sym typeface="Poppins Medium"/>
              </a:rPr>
              <a:t>45 18 0 7 </a:t>
            </a:r>
          </a:p>
          <a:p>
            <a:pPr algn="ctr">
              <a:lnSpc>
                <a:spcPts val="2142"/>
              </a:lnSpc>
              <a:spcBef>
                <a:spcPct val="0"/>
              </a:spcBef>
            </a:pPr>
            <a:r>
              <a:rPr lang="en-US" b="true" sz="1530">
                <a:solidFill>
                  <a:srgbClr val="000000"/>
                </a:solidFill>
                <a:latin typeface="Poppins Medium"/>
                <a:ea typeface="Poppins Medium"/>
                <a:cs typeface="Poppins Medium"/>
                <a:sym typeface="Poppins Medium"/>
              </a:rPr>
              <a:t>32 21 7 0 </a:t>
            </a:r>
          </a:p>
          <a:p>
            <a:pPr algn="ctr">
              <a:lnSpc>
                <a:spcPts val="2145"/>
              </a:lnSpc>
              <a:spcBef>
                <a:spcPct val="0"/>
              </a:spcBef>
            </a:pPr>
          </a:p>
          <a:p>
            <a:pPr algn="ctr">
              <a:lnSpc>
                <a:spcPts val="2142"/>
              </a:lnSpc>
              <a:spcBef>
                <a:spcPct val="0"/>
              </a:spcBef>
            </a:pPr>
            <a:r>
              <a:rPr lang="en-US" b="true" sz="1530">
                <a:solidFill>
                  <a:srgbClr val="000000"/>
                </a:solidFill>
                <a:latin typeface="Poppins Medium"/>
                <a:ea typeface="Poppins Medium"/>
                <a:cs typeface="Poppins Medium"/>
                <a:sym typeface="Poppins Medium"/>
              </a:rPr>
              <a:t>// Capacidades máximas de flujo de datos entre colonia i y colonia j</a:t>
            </a:r>
          </a:p>
          <a:p>
            <a:pPr algn="ctr">
              <a:lnSpc>
                <a:spcPts val="2142"/>
              </a:lnSpc>
              <a:spcBef>
                <a:spcPct val="0"/>
              </a:spcBef>
            </a:pPr>
            <a:r>
              <a:rPr lang="en-US" b="true" sz="1530">
                <a:solidFill>
                  <a:srgbClr val="000000"/>
                </a:solidFill>
                <a:latin typeface="Poppins Medium"/>
                <a:ea typeface="Poppins Medium"/>
                <a:cs typeface="Poppins Medium"/>
                <a:sym typeface="Poppins Medium"/>
              </a:rPr>
              <a:t>0 48 12 18 </a:t>
            </a:r>
          </a:p>
          <a:p>
            <a:pPr algn="ctr">
              <a:lnSpc>
                <a:spcPts val="2142"/>
              </a:lnSpc>
              <a:spcBef>
                <a:spcPct val="0"/>
              </a:spcBef>
            </a:pPr>
            <a:r>
              <a:rPr lang="en-US" b="true" sz="1530">
                <a:solidFill>
                  <a:srgbClr val="000000"/>
                </a:solidFill>
                <a:latin typeface="Poppins Medium"/>
                <a:ea typeface="Poppins Medium"/>
                <a:cs typeface="Poppins Medium"/>
                <a:sym typeface="Poppins Medium"/>
              </a:rPr>
              <a:t>52 0 42 32 </a:t>
            </a:r>
          </a:p>
          <a:p>
            <a:pPr algn="ctr">
              <a:lnSpc>
                <a:spcPts val="2142"/>
              </a:lnSpc>
              <a:spcBef>
                <a:spcPct val="0"/>
              </a:spcBef>
            </a:pPr>
            <a:r>
              <a:rPr lang="en-US" b="true" sz="1530">
                <a:solidFill>
                  <a:srgbClr val="000000"/>
                </a:solidFill>
                <a:latin typeface="Poppins Medium"/>
                <a:ea typeface="Poppins Medium"/>
                <a:cs typeface="Poppins Medium"/>
                <a:sym typeface="Poppins Medium"/>
              </a:rPr>
              <a:t>18 46 0 56 </a:t>
            </a:r>
          </a:p>
          <a:p>
            <a:pPr algn="ctr">
              <a:lnSpc>
                <a:spcPts val="2142"/>
              </a:lnSpc>
              <a:spcBef>
                <a:spcPct val="0"/>
              </a:spcBef>
            </a:pPr>
            <a:r>
              <a:rPr lang="en-US" b="true" sz="1530">
                <a:solidFill>
                  <a:srgbClr val="000000"/>
                </a:solidFill>
                <a:latin typeface="Poppins Medium"/>
                <a:ea typeface="Poppins Medium"/>
                <a:cs typeface="Poppins Medium"/>
                <a:sym typeface="Poppins Medium"/>
              </a:rPr>
              <a:t>24 36 52 0 </a:t>
            </a:r>
          </a:p>
          <a:p>
            <a:pPr algn="ctr">
              <a:lnSpc>
                <a:spcPts val="2142"/>
              </a:lnSpc>
              <a:spcBef>
                <a:spcPct val="0"/>
              </a:spcBef>
            </a:pPr>
          </a:p>
          <a:p>
            <a:pPr algn="ctr">
              <a:lnSpc>
                <a:spcPts val="2142"/>
              </a:lnSpc>
              <a:spcBef>
                <a:spcPct val="0"/>
              </a:spcBef>
            </a:pPr>
            <a:r>
              <a:rPr lang="en-US" b="true" sz="1530">
                <a:solidFill>
                  <a:srgbClr val="000000"/>
                </a:solidFill>
                <a:latin typeface="Poppins Medium"/>
                <a:ea typeface="Poppins Medium"/>
                <a:cs typeface="Poppins Medium"/>
                <a:sym typeface="Poppins Medium"/>
              </a:rPr>
              <a:t>// Pares ordenados que representan la ubicación en un plano de las centrales</a:t>
            </a:r>
          </a:p>
          <a:p>
            <a:pPr algn="ctr">
              <a:lnSpc>
                <a:spcPts val="2142"/>
              </a:lnSpc>
              <a:spcBef>
                <a:spcPct val="0"/>
              </a:spcBef>
            </a:pPr>
            <a:r>
              <a:rPr lang="en-US" b="true" sz="1530">
                <a:solidFill>
                  <a:srgbClr val="000000"/>
                </a:solidFill>
                <a:latin typeface="Poppins Medium"/>
                <a:ea typeface="Poppins Medium"/>
                <a:cs typeface="Poppins Medium"/>
                <a:sym typeface="Poppins Medium"/>
              </a:rPr>
              <a:t>(200,500)</a:t>
            </a:r>
          </a:p>
          <a:p>
            <a:pPr algn="ctr">
              <a:lnSpc>
                <a:spcPts val="2142"/>
              </a:lnSpc>
              <a:spcBef>
                <a:spcPct val="0"/>
              </a:spcBef>
            </a:pPr>
            <a:r>
              <a:rPr lang="en-US" b="true" sz="1530">
                <a:solidFill>
                  <a:srgbClr val="000000"/>
                </a:solidFill>
                <a:latin typeface="Poppins Medium"/>
                <a:ea typeface="Poppins Medium"/>
                <a:cs typeface="Poppins Medium"/>
                <a:sym typeface="Poppins Medium"/>
              </a:rPr>
              <a:t>(300,100)</a:t>
            </a:r>
          </a:p>
          <a:p>
            <a:pPr algn="ctr">
              <a:lnSpc>
                <a:spcPts val="2142"/>
              </a:lnSpc>
              <a:spcBef>
                <a:spcPct val="0"/>
              </a:spcBef>
            </a:pPr>
            <a:r>
              <a:rPr lang="en-US" b="true" sz="1530">
                <a:solidFill>
                  <a:srgbClr val="000000"/>
                </a:solidFill>
                <a:latin typeface="Poppins Medium"/>
                <a:ea typeface="Poppins Medium"/>
                <a:cs typeface="Poppins Medium"/>
                <a:sym typeface="Poppins Medium"/>
              </a:rPr>
              <a:t>(450,150)</a:t>
            </a:r>
          </a:p>
          <a:p>
            <a:pPr algn="ctr">
              <a:lnSpc>
                <a:spcPts val="2142"/>
              </a:lnSpc>
              <a:spcBef>
                <a:spcPct val="0"/>
              </a:spcBef>
            </a:pPr>
            <a:r>
              <a:rPr lang="en-US" b="true" sz="1530">
                <a:solidFill>
                  <a:srgbClr val="000000"/>
                </a:solidFill>
                <a:latin typeface="Poppins Medium"/>
                <a:ea typeface="Poppins Medium"/>
                <a:cs typeface="Poppins Medium"/>
                <a:sym typeface="Poppins Medium"/>
              </a:rPr>
              <a:t>(520,480)</a:t>
            </a:r>
          </a:p>
          <a:p>
            <a:pPr algn="ctr">
              <a:lnSpc>
                <a:spcPts val="2142"/>
              </a:lnSpc>
              <a:spcBef>
                <a:spcPct val="0"/>
              </a:spcBef>
            </a:pPr>
          </a:p>
          <a:p>
            <a:pPr algn="ctr">
              <a:lnSpc>
                <a:spcPts val="2142"/>
              </a:lnSpc>
              <a:spcBef>
                <a:spcPct val="0"/>
              </a:spcBef>
            </a:pPr>
            <a:r>
              <a:rPr lang="en-US" b="true" sz="1530">
                <a:solidFill>
                  <a:srgbClr val="000000"/>
                </a:solidFill>
                <a:latin typeface="Poppins Medium"/>
                <a:ea typeface="Poppins Medium"/>
                <a:cs typeface="Poppins Medium"/>
                <a:sym typeface="Poppins Medium"/>
              </a:rPr>
              <a:t>// Par ordenado que representa la ubicación en un plano de la nueva central</a:t>
            </a:r>
          </a:p>
          <a:p>
            <a:pPr algn="ctr">
              <a:lnSpc>
                <a:spcPts val="2142"/>
              </a:lnSpc>
              <a:spcBef>
                <a:spcPct val="0"/>
              </a:spcBef>
            </a:pPr>
            <a:r>
              <a:rPr lang="en-US" b="true" sz="1530">
                <a:solidFill>
                  <a:srgbClr val="000000"/>
                </a:solidFill>
                <a:latin typeface="Poppins Medium"/>
                <a:ea typeface="Poppins Medium"/>
                <a:cs typeface="Poppins Medium"/>
                <a:sym typeface="Poppins Medium"/>
              </a:rPr>
              <a:t>(325,200)</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2802958"/>
            <a:ext cx="9869688" cy="6904425"/>
            <a:chOff x="0" y="0"/>
            <a:chExt cx="1334943" cy="933871"/>
          </a:xfrm>
        </p:grpSpPr>
        <p:sp>
          <p:nvSpPr>
            <p:cNvPr name="Freeform 3" id="3"/>
            <p:cNvSpPr/>
            <p:nvPr/>
          </p:nvSpPr>
          <p:spPr>
            <a:xfrm flipH="false" flipV="false" rot="0">
              <a:off x="0" y="0"/>
              <a:ext cx="1334943" cy="933871"/>
            </a:xfrm>
            <a:custGeom>
              <a:avLst/>
              <a:gdLst/>
              <a:ahLst/>
              <a:cxnLst/>
              <a:rect r="r" b="b" t="t" l="l"/>
              <a:pathLst>
                <a:path h="933871" w="1334943">
                  <a:moveTo>
                    <a:pt x="0" y="0"/>
                  </a:moveTo>
                  <a:lnTo>
                    <a:pt x="1334943" y="0"/>
                  </a:lnTo>
                  <a:lnTo>
                    <a:pt x="1334943" y="933871"/>
                  </a:lnTo>
                  <a:lnTo>
                    <a:pt x="0" y="933871"/>
                  </a:lnTo>
                  <a:close/>
                </a:path>
              </a:pathLst>
            </a:custGeom>
            <a:solidFill>
              <a:srgbClr val="2E2768"/>
            </a:solidFill>
          </p:spPr>
        </p:sp>
        <p:sp>
          <p:nvSpPr>
            <p:cNvPr name="TextBox 4" id="4"/>
            <p:cNvSpPr txBox="true"/>
            <p:nvPr/>
          </p:nvSpPr>
          <p:spPr>
            <a:xfrm>
              <a:off x="0" y="-57150"/>
              <a:ext cx="1334943" cy="991021"/>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1749769">
            <a:off x="13190660" y="-1836197"/>
            <a:ext cx="1433483" cy="8792192"/>
            <a:chOff x="0" y="0"/>
            <a:chExt cx="377543" cy="2315639"/>
          </a:xfrm>
        </p:grpSpPr>
        <p:sp>
          <p:nvSpPr>
            <p:cNvPr name="Freeform 6" id="6"/>
            <p:cNvSpPr/>
            <p:nvPr/>
          </p:nvSpPr>
          <p:spPr>
            <a:xfrm flipH="false" flipV="false" rot="0">
              <a:off x="0" y="0"/>
              <a:ext cx="377543" cy="2315639"/>
            </a:xfrm>
            <a:custGeom>
              <a:avLst/>
              <a:gdLst/>
              <a:ahLst/>
              <a:cxnLst/>
              <a:rect r="r" b="b" t="t" l="l"/>
              <a:pathLst>
                <a:path h="2315639" w="377543">
                  <a:moveTo>
                    <a:pt x="0" y="0"/>
                  </a:moveTo>
                  <a:lnTo>
                    <a:pt x="377543" y="0"/>
                  </a:lnTo>
                  <a:lnTo>
                    <a:pt x="377543" y="2315639"/>
                  </a:lnTo>
                  <a:lnTo>
                    <a:pt x="0" y="2315639"/>
                  </a:lnTo>
                  <a:close/>
                </a:path>
              </a:pathLst>
            </a:custGeom>
            <a:solidFill>
              <a:srgbClr val="060644"/>
            </a:solidFill>
          </p:spPr>
        </p:sp>
        <p:sp>
          <p:nvSpPr>
            <p:cNvPr name="TextBox 7" id="7"/>
            <p:cNvSpPr txBox="true"/>
            <p:nvPr/>
          </p:nvSpPr>
          <p:spPr>
            <a:xfrm>
              <a:off x="0" y="-66675"/>
              <a:ext cx="377543" cy="2382314"/>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2401885">
            <a:off x="13829798" y="4604173"/>
            <a:ext cx="1170531" cy="8792192"/>
            <a:chOff x="0" y="0"/>
            <a:chExt cx="308288" cy="2315639"/>
          </a:xfrm>
        </p:grpSpPr>
        <p:sp>
          <p:nvSpPr>
            <p:cNvPr name="Freeform 9" id="9"/>
            <p:cNvSpPr/>
            <p:nvPr/>
          </p:nvSpPr>
          <p:spPr>
            <a:xfrm flipH="false" flipV="false" rot="0">
              <a:off x="0" y="0"/>
              <a:ext cx="308288" cy="2315639"/>
            </a:xfrm>
            <a:custGeom>
              <a:avLst/>
              <a:gdLst/>
              <a:ahLst/>
              <a:cxnLst/>
              <a:rect r="r" b="b" t="t" l="l"/>
              <a:pathLst>
                <a:path h="2315639" w="308288">
                  <a:moveTo>
                    <a:pt x="0" y="0"/>
                  </a:moveTo>
                  <a:lnTo>
                    <a:pt x="308288" y="0"/>
                  </a:lnTo>
                  <a:lnTo>
                    <a:pt x="308288" y="2315639"/>
                  </a:lnTo>
                  <a:lnTo>
                    <a:pt x="0" y="2315639"/>
                  </a:lnTo>
                  <a:close/>
                </a:path>
              </a:pathLst>
            </a:custGeom>
            <a:solidFill>
              <a:srgbClr val="060644"/>
            </a:solidFill>
          </p:spPr>
        </p:sp>
        <p:sp>
          <p:nvSpPr>
            <p:cNvPr name="TextBox 10" id="10"/>
            <p:cNvSpPr txBox="true"/>
            <p:nvPr/>
          </p:nvSpPr>
          <p:spPr>
            <a:xfrm>
              <a:off x="0" y="-66675"/>
              <a:ext cx="308288" cy="2382314"/>
            </a:xfrm>
            <a:prstGeom prst="rect">
              <a:avLst/>
            </a:prstGeom>
          </p:spPr>
          <p:txBody>
            <a:bodyPr anchor="ctr" rtlCol="false" tIns="50800" lIns="50800" bIns="50800" rIns="50800"/>
            <a:lstStyle/>
            <a:p>
              <a:pPr algn="ctr">
                <a:lnSpc>
                  <a:spcPts val="2800"/>
                </a:lnSpc>
              </a:pPr>
            </a:p>
          </p:txBody>
        </p:sp>
      </p:grpSp>
      <p:grpSp>
        <p:nvGrpSpPr>
          <p:cNvPr name="Group 11" id="11"/>
          <p:cNvGrpSpPr/>
          <p:nvPr/>
        </p:nvGrpSpPr>
        <p:grpSpPr>
          <a:xfrm rot="1744249">
            <a:off x="13981193" y="-1782921"/>
            <a:ext cx="3145501" cy="14588015"/>
            <a:chOff x="0" y="0"/>
            <a:chExt cx="828445" cy="3842111"/>
          </a:xfrm>
        </p:grpSpPr>
        <p:sp>
          <p:nvSpPr>
            <p:cNvPr name="Freeform 12" id="12"/>
            <p:cNvSpPr/>
            <p:nvPr/>
          </p:nvSpPr>
          <p:spPr>
            <a:xfrm flipH="false" flipV="false" rot="0">
              <a:off x="0" y="0"/>
              <a:ext cx="828445" cy="3842111"/>
            </a:xfrm>
            <a:custGeom>
              <a:avLst/>
              <a:gdLst/>
              <a:ahLst/>
              <a:cxnLst/>
              <a:rect r="r" b="b" t="t" l="l"/>
              <a:pathLst>
                <a:path h="3842111" w="828445">
                  <a:moveTo>
                    <a:pt x="0" y="0"/>
                  </a:moveTo>
                  <a:lnTo>
                    <a:pt x="828445" y="0"/>
                  </a:lnTo>
                  <a:lnTo>
                    <a:pt x="828445" y="3842111"/>
                  </a:lnTo>
                  <a:lnTo>
                    <a:pt x="0" y="3842111"/>
                  </a:lnTo>
                  <a:close/>
                </a:path>
              </a:pathLst>
            </a:custGeom>
            <a:solidFill>
              <a:srgbClr val="2E2768"/>
            </a:solidFill>
          </p:spPr>
        </p:sp>
        <p:sp>
          <p:nvSpPr>
            <p:cNvPr name="TextBox 13" id="13"/>
            <p:cNvSpPr txBox="true"/>
            <p:nvPr/>
          </p:nvSpPr>
          <p:spPr>
            <a:xfrm>
              <a:off x="0" y="-66675"/>
              <a:ext cx="828445" cy="3908786"/>
            </a:xfrm>
            <a:prstGeom prst="rect">
              <a:avLst/>
            </a:prstGeom>
          </p:spPr>
          <p:txBody>
            <a:bodyPr anchor="ctr" rtlCol="false" tIns="50800" lIns="50800" bIns="50800" rIns="50800"/>
            <a:lstStyle/>
            <a:p>
              <a:pPr algn="ctr">
                <a:lnSpc>
                  <a:spcPts val="2800"/>
                </a:lnSpc>
              </a:pPr>
            </a:p>
          </p:txBody>
        </p:sp>
      </p:grpSp>
      <p:sp>
        <p:nvSpPr>
          <p:cNvPr name="TextBox 14" id="14"/>
          <p:cNvSpPr txBox="true"/>
          <p:nvPr/>
        </p:nvSpPr>
        <p:spPr>
          <a:xfrm rot="0">
            <a:off x="1028700" y="1509395"/>
            <a:ext cx="4972594" cy="685800"/>
          </a:xfrm>
          <a:prstGeom prst="rect">
            <a:avLst/>
          </a:prstGeom>
        </p:spPr>
        <p:txBody>
          <a:bodyPr anchor="t" rtlCol="false" tIns="0" lIns="0" bIns="0" rIns="0">
            <a:spAutoFit/>
          </a:bodyPr>
          <a:lstStyle/>
          <a:p>
            <a:pPr algn="l">
              <a:lnSpc>
                <a:spcPts val="4950"/>
              </a:lnSpc>
            </a:pPr>
            <a:r>
              <a:rPr lang="en-US" sz="4500" b="true">
                <a:solidFill>
                  <a:srgbClr val="000000"/>
                </a:solidFill>
                <a:latin typeface="Poppins Semi-Bold"/>
                <a:ea typeface="Poppins Semi-Bold"/>
                <a:cs typeface="Poppins Semi-Bold"/>
                <a:sym typeface="Poppins Semi-Bold"/>
              </a:rPr>
              <a:t>Conclusiones</a:t>
            </a:r>
          </a:p>
        </p:txBody>
      </p:sp>
      <p:sp>
        <p:nvSpPr>
          <p:cNvPr name="TextBox 15" id="15"/>
          <p:cNvSpPr txBox="true"/>
          <p:nvPr/>
        </p:nvSpPr>
        <p:spPr>
          <a:xfrm rot="0">
            <a:off x="1324102" y="2921220"/>
            <a:ext cx="9278885" cy="7292028"/>
          </a:xfrm>
          <a:prstGeom prst="rect">
            <a:avLst/>
          </a:prstGeom>
        </p:spPr>
        <p:txBody>
          <a:bodyPr anchor="t" rtlCol="false" tIns="0" lIns="0" bIns="0" rIns="0">
            <a:spAutoFit/>
          </a:bodyPr>
          <a:lstStyle/>
          <a:p>
            <a:pPr algn="l">
              <a:lnSpc>
                <a:spcPts val="3377"/>
              </a:lnSpc>
            </a:pPr>
            <a:r>
              <a:rPr lang="en-US" sz="2412">
                <a:solidFill>
                  <a:srgbClr val="FFFFFF"/>
                </a:solidFill>
                <a:latin typeface="Poppins"/>
                <a:ea typeface="Poppins"/>
                <a:cs typeface="Poppins"/>
                <a:sym typeface="Poppins"/>
              </a:rPr>
              <a:t>Después de realizar esta situación problema, hemos apreciado el poder de los grafos y cómo estos pueden ayudar en no solo problemas de programación, sino en cuestiones del día a día. Los grafos nos sirven de mapas para planear a futuro y entender las consecuencias de nuestras decisiones, comprendiendo cómo es que los elementos se interconectan.</a:t>
            </a:r>
          </a:p>
          <a:p>
            <a:pPr algn="l">
              <a:lnSpc>
                <a:spcPts val="3377"/>
              </a:lnSpc>
            </a:pPr>
          </a:p>
          <a:p>
            <a:pPr algn="l">
              <a:lnSpc>
                <a:spcPts val="3377"/>
              </a:lnSpc>
            </a:pPr>
            <a:r>
              <a:rPr lang="en-US" sz="2412">
                <a:solidFill>
                  <a:srgbClr val="FFFFFF"/>
                </a:solidFill>
                <a:latin typeface="Poppins"/>
                <a:ea typeface="Poppins"/>
                <a:cs typeface="Poppins"/>
                <a:sym typeface="Poppins"/>
              </a:rPr>
              <a:t>Además de esto pudimos apreciar la importancia de tener algoritmos eficientes para poder tener respuestas claras y rápidas a problemas reales, a comparación de códigos anteriores donde lo primordial era sacar algo, ahora realmente metimos mucho más enfoque en tener algoritmos eficientes y prácticos para al final tener un código más profesional.</a:t>
            </a:r>
          </a:p>
          <a:p>
            <a:pPr algn="l">
              <a:lnSpc>
                <a:spcPts val="3377"/>
              </a:lnSpc>
            </a:pPr>
          </a:p>
          <a:p>
            <a:pPr algn="l">
              <a:lnSpc>
                <a:spcPts val="3377"/>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227794" y="0"/>
            <a:ext cx="7060206" cy="10287000"/>
            <a:chOff x="0" y="0"/>
            <a:chExt cx="7095071" cy="10337800"/>
          </a:xfrm>
        </p:grpSpPr>
        <p:sp>
          <p:nvSpPr>
            <p:cNvPr name="Freeform 3" id="3"/>
            <p:cNvSpPr/>
            <p:nvPr/>
          </p:nvSpPr>
          <p:spPr>
            <a:xfrm flipH="false" flipV="false" rot="0">
              <a:off x="0" y="0"/>
              <a:ext cx="7095109" cy="10337800"/>
            </a:xfrm>
            <a:custGeom>
              <a:avLst/>
              <a:gdLst/>
              <a:ahLst/>
              <a:cxnLst/>
              <a:rect r="r" b="b" t="t" l="l"/>
              <a:pathLst>
                <a:path h="10337800" w="7095109">
                  <a:moveTo>
                    <a:pt x="2370709" y="0"/>
                  </a:moveTo>
                  <a:lnTo>
                    <a:pt x="0" y="4292600"/>
                  </a:lnTo>
                  <a:lnTo>
                    <a:pt x="3776091" y="9084691"/>
                  </a:lnTo>
                  <a:lnTo>
                    <a:pt x="2590800" y="10337800"/>
                  </a:lnTo>
                  <a:lnTo>
                    <a:pt x="7095109" y="10337800"/>
                  </a:lnTo>
                  <a:lnTo>
                    <a:pt x="7095109" y="0"/>
                  </a:lnTo>
                  <a:close/>
                </a:path>
              </a:pathLst>
            </a:custGeom>
            <a:blipFill>
              <a:blip r:embed="rId2"/>
              <a:stretch>
                <a:fillRect l="-90324" t="0" r="-90324" b="0"/>
              </a:stretch>
            </a:blipFill>
          </p:spPr>
        </p:sp>
      </p:grpSp>
      <p:grpSp>
        <p:nvGrpSpPr>
          <p:cNvPr name="Group 4" id="4"/>
          <p:cNvGrpSpPr/>
          <p:nvPr/>
        </p:nvGrpSpPr>
        <p:grpSpPr>
          <a:xfrm rot="-2292491">
            <a:off x="11971514" y="3358915"/>
            <a:ext cx="1062487" cy="6734838"/>
            <a:chOff x="0" y="0"/>
            <a:chExt cx="279832" cy="1773784"/>
          </a:xfrm>
        </p:grpSpPr>
        <p:sp>
          <p:nvSpPr>
            <p:cNvPr name="Freeform 5" id="5"/>
            <p:cNvSpPr/>
            <p:nvPr/>
          </p:nvSpPr>
          <p:spPr>
            <a:xfrm flipH="false" flipV="false" rot="0">
              <a:off x="0" y="0"/>
              <a:ext cx="279832" cy="1773784"/>
            </a:xfrm>
            <a:custGeom>
              <a:avLst/>
              <a:gdLst/>
              <a:ahLst/>
              <a:cxnLst/>
              <a:rect r="r" b="b" t="t" l="l"/>
              <a:pathLst>
                <a:path h="1773784" w="279832">
                  <a:moveTo>
                    <a:pt x="0" y="0"/>
                  </a:moveTo>
                  <a:lnTo>
                    <a:pt x="279832" y="0"/>
                  </a:lnTo>
                  <a:lnTo>
                    <a:pt x="279832" y="1773784"/>
                  </a:lnTo>
                  <a:lnTo>
                    <a:pt x="0" y="1773784"/>
                  </a:lnTo>
                  <a:close/>
                </a:path>
              </a:pathLst>
            </a:custGeom>
            <a:solidFill>
              <a:srgbClr val="060644"/>
            </a:solidFill>
          </p:spPr>
        </p:sp>
        <p:sp>
          <p:nvSpPr>
            <p:cNvPr name="TextBox 6" id="6"/>
            <p:cNvSpPr txBox="true"/>
            <p:nvPr/>
          </p:nvSpPr>
          <p:spPr>
            <a:xfrm>
              <a:off x="0" y="-66675"/>
              <a:ext cx="279832" cy="1840459"/>
            </a:xfrm>
            <a:prstGeom prst="rect">
              <a:avLst/>
            </a:prstGeom>
          </p:spPr>
          <p:txBody>
            <a:bodyPr anchor="ctr" rtlCol="false" tIns="50800" lIns="50800" bIns="50800" rIns="50800"/>
            <a:lstStyle/>
            <a:p>
              <a:pPr algn="ctr">
                <a:lnSpc>
                  <a:spcPts val="2800"/>
                </a:lnSpc>
              </a:pPr>
            </a:p>
          </p:txBody>
        </p:sp>
      </p:grpSp>
      <p:grpSp>
        <p:nvGrpSpPr>
          <p:cNvPr name="Group 7" id="7"/>
          <p:cNvGrpSpPr/>
          <p:nvPr/>
        </p:nvGrpSpPr>
        <p:grpSpPr>
          <a:xfrm rot="2614830">
            <a:off x="14495939" y="2933142"/>
            <a:ext cx="188585" cy="11661301"/>
            <a:chOff x="0" y="0"/>
            <a:chExt cx="49669" cy="3071289"/>
          </a:xfrm>
        </p:grpSpPr>
        <p:sp>
          <p:nvSpPr>
            <p:cNvPr name="Freeform 8" id="8"/>
            <p:cNvSpPr/>
            <p:nvPr/>
          </p:nvSpPr>
          <p:spPr>
            <a:xfrm flipH="false" flipV="false" rot="0">
              <a:off x="0" y="0"/>
              <a:ext cx="49669" cy="3071289"/>
            </a:xfrm>
            <a:custGeom>
              <a:avLst/>
              <a:gdLst/>
              <a:ahLst/>
              <a:cxnLst/>
              <a:rect r="r" b="b" t="t" l="l"/>
              <a:pathLst>
                <a:path h="3071289" w="49669">
                  <a:moveTo>
                    <a:pt x="0" y="0"/>
                  </a:moveTo>
                  <a:lnTo>
                    <a:pt x="49669" y="0"/>
                  </a:lnTo>
                  <a:lnTo>
                    <a:pt x="49669" y="3071289"/>
                  </a:lnTo>
                  <a:lnTo>
                    <a:pt x="0" y="3071289"/>
                  </a:lnTo>
                  <a:close/>
                </a:path>
              </a:pathLst>
            </a:custGeom>
            <a:solidFill>
              <a:srgbClr val="FFFFFF"/>
            </a:solidFill>
          </p:spPr>
        </p:sp>
        <p:sp>
          <p:nvSpPr>
            <p:cNvPr name="TextBox 9" id="9"/>
            <p:cNvSpPr txBox="true"/>
            <p:nvPr/>
          </p:nvSpPr>
          <p:spPr>
            <a:xfrm>
              <a:off x="0" y="-66675"/>
              <a:ext cx="49669" cy="3137964"/>
            </a:xfrm>
            <a:prstGeom prst="rect">
              <a:avLst/>
            </a:prstGeom>
          </p:spPr>
          <p:txBody>
            <a:bodyPr anchor="ctr" rtlCol="false" tIns="50800" lIns="50800" bIns="50800" rIns="50800"/>
            <a:lstStyle/>
            <a:p>
              <a:pPr algn="ctr">
                <a:lnSpc>
                  <a:spcPts val="2800"/>
                </a:lnSpc>
              </a:pPr>
            </a:p>
          </p:txBody>
        </p:sp>
      </p:grpSp>
      <p:grpSp>
        <p:nvGrpSpPr>
          <p:cNvPr name="Group 10" id="10"/>
          <p:cNvGrpSpPr/>
          <p:nvPr/>
        </p:nvGrpSpPr>
        <p:grpSpPr>
          <a:xfrm rot="1710481">
            <a:off x="11533776" y="-1617267"/>
            <a:ext cx="1062487" cy="6686550"/>
            <a:chOff x="0" y="0"/>
            <a:chExt cx="279832" cy="1761067"/>
          </a:xfrm>
        </p:grpSpPr>
        <p:sp>
          <p:nvSpPr>
            <p:cNvPr name="Freeform 11" id="11"/>
            <p:cNvSpPr/>
            <p:nvPr/>
          </p:nvSpPr>
          <p:spPr>
            <a:xfrm flipH="false" flipV="false" rot="0">
              <a:off x="0" y="0"/>
              <a:ext cx="279832" cy="1761067"/>
            </a:xfrm>
            <a:custGeom>
              <a:avLst/>
              <a:gdLst/>
              <a:ahLst/>
              <a:cxnLst/>
              <a:rect r="r" b="b" t="t" l="l"/>
              <a:pathLst>
                <a:path h="1761067" w="279832">
                  <a:moveTo>
                    <a:pt x="0" y="0"/>
                  </a:moveTo>
                  <a:lnTo>
                    <a:pt x="279832" y="0"/>
                  </a:lnTo>
                  <a:lnTo>
                    <a:pt x="279832" y="1761067"/>
                  </a:lnTo>
                  <a:lnTo>
                    <a:pt x="0" y="1761067"/>
                  </a:lnTo>
                  <a:close/>
                </a:path>
              </a:pathLst>
            </a:custGeom>
            <a:solidFill>
              <a:srgbClr val="060644"/>
            </a:solidFill>
          </p:spPr>
        </p:sp>
        <p:sp>
          <p:nvSpPr>
            <p:cNvPr name="TextBox 12" id="12"/>
            <p:cNvSpPr txBox="true"/>
            <p:nvPr/>
          </p:nvSpPr>
          <p:spPr>
            <a:xfrm>
              <a:off x="0" y="-66675"/>
              <a:ext cx="279832" cy="1827742"/>
            </a:xfrm>
            <a:prstGeom prst="rect">
              <a:avLst/>
            </a:prstGeom>
          </p:spPr>
          <p:txBody>
            <a:bodyPr anchor="ctr" rtlCol="false" tIns="50800" lIns="50800" bIns="50800" rIns="50800"/>
            <a:lstStyle/>
            <a:p>
              <a:pPr algn="ctr">
                <a:lnSpc>
                  <a:spcPts val="2800"/>
                </a:lnSpc>
              </a:pPr>
            </a:p>
          </p:txBody>
        </p:sp>
      </p:grpSp>
      <p:sp>
        <p:nvSpPr>
          <p:cNvPr name="TextBox 13" id="13"/>
          <p:cNvSpPr txBox="true"/>
          <p:nvPr/>
        </p:nvSpPr>
        <p:spPr>
          <a:xfrm rot="0">
            <a:off x="1028700" y="4218387"/>
            <a:ext cx="8973804" cy="1850226"/>
          </a:xfrm>
          <a:prstGeom prst="rect">
            <a:avLst/>
          </a:prstGeom>
        </p:spPr>
        <p:txBody>
          <a:bodyPr anchor="t" rtlCol="false" tIns="0" lIns="0" bIns="0" rIns="0">
            <a:spAutoFit/>
          </a:bodyPr>
          <a:lstStyle/>
          <a:p>
            <a:pPr algn="l">
              <a:lnSpc>
                <a:spcPts val="13379"/>
              </a:lnSpc>
            </a:pPr>
            <a:r>
              <a:rPr lang="en-US" sz="12163" b="true">
                <a:solidFill>
                  <a:srgbClr val="060644"/>
                </a:solidFill>
                <a:latin typeface="Poppins Bold"/>
                <a:ea typeface="Poppins Bold"/>
                <a:cs typeface="Poppins Bold"/>
                <a:sym typeface="Poppins Bold"/>
              </a:rPr>
              <a:t>GRACIAS</a:t>
            </a:r>
          </a:p>
        </p:txBody>
      </p:sp>
      <p:grpSp>
        <p:nvGrpSpPr>
          <p:cNvPr name="Group 14" id="14"/>
          <p:cNvGrpSpPr/>
          <p:nvPr/>
        </p:nvGrpSpPr>
        <p:grpSpPr>
          <a:xfrm rot="1744249">
            <a:off x="16814395" y="2072951"/>
            <a:ext cx="2208710" cy="14588015"/>
            <a:chOff x="0" y="0"/>
            <a:chExt cx="581718" cy="3842111"/>
          </a:xfrm>
        </p:grpSpPr>
        <p:sp>
          <p:nvSpPr>
            <p:cNvPr name="Freeform 15" id="15"/>
            <p:cNvSpPr/>
            <p:nvPr/>
          </p:nvSpPr>
          <p:spPr>
            <a:xfrm flipH="false" flipV="false" rot="0">
              <a:off x="0" y="0"/>
              <a:ext cx="581718" cy="3842111"/>
            </a:xfrm>
            <a:custGeom>
              <a:avLst/>
              <a:gdLst/>
              <a:ahLst/>
              <a:cxnLst/>
              <a:rect r="r" b="b" t="t" l="l"/>
              <a:pathLst>
                <a:path h="3842111" w="581718">
                  <a:moveTo>
                    <a:pt x="0" y="0"/>
                  </a:moveTo>
                  <a:lnTo>
                    <a:pt x="581718" y="0"/>
                  </a:lnTo>
                  <a:lnTo>
                    <a:pt x="581718" y="3842111"/>
                  </a:lnTo>
                  <a:lnTo>
                    <a:pt x="0" y="3842111"/>
                  </a:lnTo>
                  <a:close/>
                </a:path>
              </a:pathLst>
            </a:custGeom>
            <a:solidFill>
              <a:srgbClr val="2E2768"/>
            </a:solidFill>
          </p:spPr>
        </p:sp>
        <p:sp>
          <p:nvSpPr>
            <p:cNvPr name="TextBox 16" id="16"/>
            <p:cNvSpPr txBox="true"/>
            <p:nvPr/>
          </p:nvSpPr>
          <p:spPr>
            <a:xfrm>
              <a:off x="0" y="-66675"/>
              <a:ext cx="581718" cy="3908786"/>
            </a:xfrm>
            <a:prstGeom prst="rect">
              <a:avLst/>
            </a:prstGeom>
          </p:spPr>
          <p:txBody>
            <a:bodyPr anchor="ctr" rtlCol="false" tIns="50800" lIns="50800" bIns="50800" rIns="50800"/>
            <a:lstStyle/>
            <a:p>
              <a:pPr algn="ctr">
                <a:lnSpc>
                  <a:spcPts val="2800"/>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227794" y="0"/>
            <a:ext cx="7060206" cy="10287000"/>
            <a:chOff x="0" y="0"/>
            <a:chExt cx="7095071" cy="10337800"/>
          </a:xfrm>
        </p:grpSpPr>
        <p:sp>
          <p:nvSpPr>
            <p:cNvPr name="Freeform 3" id="3"/>
            <p:cNvSpPr/>
            <p:nvPr/>
          </p:nvSpPr>
          <p:spPr>
            <a:xfrm flipH="false" flipV="false" rot="0">
              <a:off x="0" y="0"/>
              <a:ext cx="7095109" cy="10337800"/>
            </a:xfrm>
            <a:custGeom>
              <a:avLst/>
              <a:gdLst/>
              <a:ahLst/>
              <a:cxnLst/>
              <a:rect r="r" b="b" t="t" l="l"/>
              <a:pathLst>
                <a:path h="10337800" w="7095109">
                  <a:moveTo>
                    <a:pt x="2370709" y="0"/>
                  </a:moveTo>
                  <a:lnTo>
                    <a:pt x="0" y="4292600"/>
                  </a:lnTo>
                  <a:lnTo>
                    <a:pt x="3776091" y="9084691"/>
                  </a:lnTo>
                  <a:lnTo>
                    <a:pt x="2590800" y="10337800"/>
                  </a:lnTo>
                  <a:lnTo>
                    <a:pt x="7095109" y="10337800"/>
                  </a:lnTo>
                  <a:lnTo>
                    <a:pt x="7095109" y="0"/>
                  </a:lnTo>
                  <a:close/>
                </a:path>
              </a:pathLst>
            </a:custGeom>
            <a:blipFill>
              <a:blip r:embed="rId2"/>
              <a:stretch>
                <a:fillRect l="-59345" t="0" r="-59345" b="0"/>
              </a:stretch>
            </a:blipFill>
          </p:spPr>
        </p:sp>
      </p:grpSp>
      <p:grpSp>
        <p:nvGrpSpPr>
          <p:cNvPr name="Group 4" id="4"/>
          <p:cNvGrpSpPr/>
          <p:nvPr/>
        </p:nvGrpSpPr>
        <p:grpSpPr>
          <a:xfrm rot="-2292491">
            <a:off x="11971514" y="3358915"/>
            <a:ext cx="1062487" cy="6734838"/>
            <a:chOff x="0" y="0"/>
            <a:chExt cx="279832" cy="1773784"/>
          </a:xfrm>
        </p:grpSpPr>
        <p:sp>
          <p:nvSpPr>
            <p:cNvPr name="Freeform 5" id="5"/>
            <p:cNvSpPr/>
            <p:nvPr/>
          </p:nvSpPr>
          <p:spPr>
            <a:xfrm flipH="false" flipV="false" rot="0">
              <a:off x="0" y="0"/>
              <a:ext cx="279832" cy="1773784"/>
            </a:xfrm>
            <a:custGeom>
              <a:avLst/>
              <a:gdLst/>
              <a:ahLst/>
              <a:cxnLst/>
              <a:rect r="r" b="b" t="t" l="l"/>
              <a:pathLst>
                <a:path h="1773784" w="279832">
                  <a:moveTo>
                    <a:pt x="0" y="0"/>
                  </a:moveTo>
                  <a:lnTo>
                    <a:pt x="279832" y="0"/>
                  </a:lnTo>
                  <a:lnTo>
                    <a:pt x="279832" y="1773784"/>
                  </a:lnTo>
                  <a:lnTo>
                    <a:pt x="0" y="1773784"/>
                  </a:lnTo>
                  <a:close/>
                </a:path>
              </a:pathLst>
            </a:custGeom>
            <a:solidFill>
              <a:srgbClr val="060644"/>
            </a:solidFill>
          </p:spPr>
        </p:sp>
        <p:sp>
          <p:nvSpPr>
            <p:cNvPr name="TextBox 6" id="6"/>
            <p:cNvSpPr txBox="true"/>
            <p:nvPr/>
          </p:nvSpPr>
          <p:spPr>
            <a:xfrm>
              <a:off x="0" y="-66675"/>
              <a:ext cx="279832" cy="1840459"/>
            </a:xfrm>
            <a:prstGeom prst="rect">
              <a:avLst/>
            </a:prstGeom>
          </p:spPr>
          <p:txBody>
            <a:bodyPr anchor="ctr" rtlCol="false" tIns="50800" lIns="50800" bIns="50800" rIns="50800"/>
            <a:lstStyle/>
            <a:p>
              <a:pPr algn="ctr">
                <a:lnSpc>
                  <a:spcPts val="2800"/>
                </a:lnSpc>
              </a:pPr>
            </a:p>
          </p:txBody>
        </p:sp>
      </p:grpSp>
      <p:grpSp>
        <p:nvGrpSpPr>
          <p:cNvPr name="Group 7" id="7"/>
          <p:cNvGrpSpPr/>
          <p:nvPr/>
        </p:nvGrpSpPr>
        <p:grpSpPr>
          <a:xfrm rot="2614830">
            <a:off x="14495939" y="2933142"/>
            <a:ext cx="188585" cy="11661301"/>
            <a:chOff x="0" y="0"/>
            <a:chExt cx="49669" cy="3071289"/>
          </a:xfrm>
        </p:grpSpPr>
        <p:sp>
          <p:nvSpPr>
            <p:cNvPr name="Freeform 8" id="8"/>
            <p:cNvSpPr/>
            <p:nvPr/>
          </p:nvSpPr>
          <p:spPr>
            <a:xfrm flipH="false" flipV="false" rot="0">
              <a:off x="0" y="0"/>
              <a:ext cx="49669" cy="3071289"/>
            </a:xfrm>
            <a:custGeom>
              <a:avLst/>
              <a:gdLst/>
              <a:ahLst/>
              <a:cxnLst/>
              <a:rect r="r" b="b" t="t" l="l"/>
              <a:pathLst>
                <a:path h="3071289" w="49669">
                  <a:moveTo>
                    <a:pt x="0" y="0"/>
                  </a:moveTo>
                  <a:lnTo>
                    <a:pt x="49669" y="0"/>
                  </a:lnTo>
                  <a:lnTo>
                    <a:pt x="49669" y="3071289"/>
                  </a:lnTo>
                  <a:lnTo>
                    <a:pt x="0" y="3071289"/>
                  </a:lnTo>
                  <a:close/>
                </a:path>
              </a:pathLst>
            </a:custGeom>
            <a:solidFill>
              <a:srgbClr val="FFFFFF"/>
            </a:solidFill>
          </p:spPr>
        </p:sp>
        <p:sp>
          <p:nvSpPr>
            <p:cNvPr name="TextBox 9" id="9"/>
            <p:cNvSpPr txBox="true"/>
            <p:nvPr/>
          </p:nvSpPr>
          <p:spPr>
            <a:xfrm>
              <a:off x="0" y="-66675"/>
              <a:ext cx="49669" cy="3137964"/>
            </a:xfrm>
            <a:prstGeom prst="rect">
              <a:avLst/>
            </a:prstGeom>
          </p:spPr>
          <p:txBody>
            <a:bodyPr anchor="ctr" rtlCol="false" tIns="50800" lIns="50800" bIns="50800" rIns="50800"/>
            <a:lstStyle/>
            <a:p>
              <a:pPr algn="ctr">
                <a:lnSpc>
                  <a:spcPts val="2800"/>
                </a:lnSpc>
              </a:pPr>
            </a:p>
          </p:txBody>
        </p:sp>
      </p:grpSp>
      <p:grpSp>
        <p:nvGrpSpPr>
          <p:cNvPr name="Group 10" id="10"/>
          <p:cNvGrpSpPr/>
          <p:nvPr/>
        </p:nvGrpSpPr>
        <p:grpSpPr>
          <a:xfrm rot="1710481">
            <a:off x="11533776" y="-1617267"/>
            <a:ext cx="1062487" cy="6686550"/>
            <a:chOff x="0" y="0"/>
            <a:chExt cx="279832" cy="1761067"/>
          </a:xfrm>
        </p:grpSpPr>
        <p:sp>
          <p:nvSpPr>
            <p:cNvPr name="Freeform 11" id="11"/>
            <p:cNvSpPr/>
            <p:nvPr/>
          </p:nvSpPr>
          <p:spPr>
            <a:xfrm flipH="false" flipV="false" rot="0">
              <a:off x="0" y="0"/>
              <a:ext cx="279832" cy="1761067"/>
            </a:xfrm>
            <a:custGeom>
              <a:avLst/>
              <a:gdLst/>
              <a:ahLst/>
              <a:cxnLst/>
              <a:rect r="r" b="b" t="t" l="l"/>
              <a:pathLst>
                <a:path h="1761067" w="279832">
                  <a:moveTo>
                    <a:pt x="0" y="0"/>
                  </a:moveTo>
                  <a:lnTo>
                    <a:pt x="279832" y="0"/>
                  </a:lnTo>
                  <a:lnTo>
                    <a:pt x="279832" y="1761067"/>
                  </a:lnTo>
                  <a:lnTo>
                    <a:pt x="0" y="1761067"/>
                  </a:lnTo>
                  <a:close/>
                </a:path>
              </a:pathLst>
            </a:custGeom>
            <a:solidFill>
              <a:srgbClr val="060644"/>
            </a:solidFill>
          </p:spPr>
        </p:sp>
        <p:sp>
          <p:nvSpPr>
            <p:cNvPr name="TextBox 12" id="12"/>
            <p:cNvSpPr txBox="true"/>
            <p:nvPr/>
          </p:nvSpPr>
          <p:spPr>
            <a:xfrm>
              <a:off x="0" y="-66675"/>
              <a:ext cx="279832" cy="1827742"/>
            </a:xfrm>
            <a:prstGeom prst="rect">
              <a:avLst/>
            </a:prstGeom>
          </p:spPr>
          <p:txBody>
            <a:bodyPr anchor="ctr" rtlCol="false" tIns="50800" lIns="50800" bIns="50800" rIns="50800"/>
            <a:lstStyle/>
            <a:p>
              <a:pPr algn="ctr">
                <a:lnSpc>
                  <a:spcPts val="2800"/>
                </a:lnSpc>
              </a:pPr>
            </a:p>
          </p:txBody>
        </p:sp>
      </p:grpSp>
      <p:grpSp>
        <p:nvGrpSpPr>
          <p:cNvPr name="Group 13" id="13"/>
          <p:cNvGrpSpPr/>
          <p:nvPr/>
        </p:nvGrpSpPr>
        <p:grpSpPr>
          <a:xfrm rot="1744249">
            <a:off x="16814395" y="2072951"/>
            <a:ext cx="2208710" cy="14588015"/>
            <a:chOff x="0" y="0"/>
            <a:chExt cx="581718" cy="3842111"/>
          </a:xfrm>
        </p:grpSpPr>
        <p:sp>
          <p:nvSpPr>
            <p:cNvPr name="Freeform 14" id="14"/>
            <p:cNvSpPr/>
            <p:nvPr/>
          </p:nvSpPr>
          <p:spPr>
            <a:xfrm flipH="false" flipV="false" rot="0">
              <a:off x="0" y="0"/>
              <a:ext cx="581718" cy="3842111"/>
            </a:xfrm>
            <a:custGeom>
              <a:avLst/>
              <a:gdLst/>
              <a:ahLst/>
              <a:cxnLst/>
              <a:rect r="r" b="b" t="t" l="l"/>
              <a:pathLst>
                <a:path h="3842111" w="581718">
                  <a:moveTo>
                    <a:pt x="0" y="0"/>
                  </a:moveTo>
                  <a:lnTo>
                    <a:pt x="581718" y="0"/>
                  </a:lnTo>
                  <a:lnTo>
                    <a:pt x="581718" y="3842111"/>
                  </a:lnTo>
                  <a:lnTo>
                    <a:pt x="0" y="3842111"/>
                  </a:lnTo>
                  <a:close/>
                </a:path>
              </a:pathLst>
            </a:custGeom>
            <a:solidFill>
              <a:srgbClr val="2E2768"/>
            </a:solidFill>
          </p:spPr>
        </p:sp>
        <p:sp>
          <p:nvSpPr>
            <p:cNvPr name="TextBox 15" id="15"/>
            <p:cNvSpPr txBox="true"/>
            <p:nvPr/>
          </p:nvSpPr>
          <p:spPr>
            <a:xfrm>
              <a:off x="0" y="-66675"/>
              <a:ext cx="581718" cy="3908786"/>
            </a:xfrm>
            <a:prstGeom prst="rect">
              <a:avLst/>
            </a:prstGeom>
          </p:spPr>
          <p:txBody>
            <a:bodyPr anchor="ctr" rtlCol="false" tIns="50800" lIns="50800" bIns="50800" rIns="50800"/>
            <a:lstStyle/>
            <a:p>
              <a:pPr algn="ctr">
                <a:lnSpc>
                  <a:spcPts val="2800"/>
                </a:lnSpc>
              </a:pPr>
            </a:p>
          </p:txBody>
        </p:sp>
      </p:grpSp>
      <p:sp>
        <p:nvSpPr>
          <p:cNvPr name="TextBox 16" id="16"/>
          <p:cNvSpPr txBox="true"/>
          <p:nvPr/>
        </p:nvSpPr>
        <p:spPr>
          <a:xfrm rot="0">
            <a:off x="985216" y="537527"/>
            <a:ext cx="9264664" cy="1811020"/>
          </a:xfrm>
          <a:prstGeom prst="rect">
            <a:avLst/>
          </a:prstGeom>
        </p:spPr>
        <p:txBody>
          <a:bodyPr anchor="t" rtlCol="false" tIns="0" lIns="0" bIns="0" rIns="0">
            <a:spAutoFit/>
          </a:bodyPr>
          <a:lstStyle/>
          <a:p>
            <a:pPr algn="l">
              <a:lnSpc>
                <a:spcPts val="7279"/>
              </a:lnSpc>
            </a:pPr>
            <a:r>
              <a:rPr lang="en-US" sz="5199" b="true">
                <a:solidFill>
                  <a:srgbClr val="000000"/>
                </a:solidFill>
                <a:latin typeface="Open Sans Bold"/>
                <a:ea typeface="Open Sans Bold"/>
                <a:cs typeface="Open Sans Bold"/>
                <a:sym typeface="Open Sans Bold"/>
              </a:rPr>
              <a:t>Instalacion de servicios de red</a:t>
            </a:r>
          </a:p>
        </p:txBody>
      </p:sp>
      <p:sp>
        <p:nvSpPr>
          <p:cNvPr name="TextBox 17" id="17"/>
          <p:cNvSpPr txBox="true"/>
          <p:nvPr/>
        </p:nvSpPr>
        <p:spPr>
          <a:xfrm rot="0">
            <a:off x="737841" y="3078181"/>
            <a:ext cx="9264664" cy="5981065"/>
          </a:xfrm>
          <a:prstGeom prst="rect">
            <a:avLst/>
          </a:prstGeom>
        </p:spPr>
        <p:txBody>
          <a:bodyPr anchor="t" rtlCol="false" tIns="0" lIns="0" bIns="0" rIns="0">
            <a:spAutoFit/>
          </a:bodyPr>
          <a:lstStyle/>
          <a:p>
            <a:pPr algn="l">
              <a:lnSpc>
                <a:spcPts val="4759"/>
              </a:lnSpc>
            </a:pPr>
            <a:r>
              <a:rPr lang="en-US" sz="3399">
                <a:solidFill>
                  <a:srgbClr val="000000"/>
                </a:solidFill>
                <a:latin typeface="Open Sans"/>
                <a:ea typeface="Open Sans"/>
                <a:cs typeface="Open Sans"/>
                <a:sym typeface="Open Sans"/>
              </a:rPr>
              <a:t>En 2020, el mundo enfrentó la pandemia de COVID-19, que llevó a adoptar medidas sanitarias como el confinamiento. Esto impulsó el cambio a modelos de trabajo y educación remotos, aumentando significativamente la demanda de servicios de Internet. Como encargados de la infraestructura de Internet de una pequeña población, nuestro objetivo es asegurar una conexión estable para todos los habitantes.</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a:off x="3433836" y="3658759"/>
            <a:ext cx="11517191" cy="0"/>
          </a:xfrm>
          <a:prstGeom prst="line">
            <a:avLst/>
          </a:prstGeom>
          <a:ln cap="flat" w="38100">
            <a:solidFill>
              <a:srgbClr val="000000"/>
            </a:solidFill>
            <a:prstDash val="solid"/>
            <a:headEnd type="none" len="sm" w="sm"/>
            <a:tailEnd type="none" len="sm" w="sm"/>
          </a:ln>
        </p:spPr>
      </p:sp>
      <p:grpSp>
        <p:nvGrpSpPr>
          <p:cNvPr name="Group 3" id="3"/>
          <p:cNvGrpSpPr/>
          <p:nvPr/>
        </p:nvGrpSpPr>
        <p:grpSpPr>
          <a:xfrm rot="0">
            <a:off x="2815653" y="3349667"/>
            <a:ext cx="618183" cy="618183"/>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60644"/>
            </a:solidFill>
          </p:spPr>
        </p:sp>
        <p:sp>
          <p:nvSpPr>
            <p:cNvPr name="TextBox 5" id="5"/>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grpSp>
        <p:nvGrpSpPr>
          <p:cNvPr name="Group 6" id="6"/>
          <p:cNvGrpSpPr/>
          <p:nvPr/>
        </p:nvGrpSpPr>
        <p:grpSpPr>
          <a:xfrm rot="0">
            <a:off x="7195805" y="3232578"/>
            <a:ext cx="618183" cy="618183"/>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60644"/>
            </a:solidFill>
          </p:spPr>
        </p:sp>
        <p:sp>
          <p:nvSpPr>
            <p:cNvPr name="TextBox 8" id="8"/>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grpSp>
        <p:nvGrpSpPr>
          <p:cNvPr name="Group 9" id="9"/>
          <p:cNvGrpSpPr/>
          <p:nvPr/>
        </p:nvGrpSpPr>
        <p:grpSpPr>
          <a:xfrm rot="0">
            <a:off x="14951027" y="3349667"/>
            <a:ext cx="618183" cy="61818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60644"/>
            </a:solidFill>
          </p:spPr>
        </p:sp>
        <p:sp>
          <p:nvSpPr>
            <p:cNvPr name="TextBox 11" id="11"/>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sp>
        <p:nvSpPr>
          <p:cNvPr name="TextBox 12" id="12"/>
          <p:cNvSpPr txBox="true"/>
          <p:nvPr/>
        </p:nvSpPr>
        <p:spPr>
          <a:xfrm rot="0">
            <a:off x="1077132" y="1280664"/>
            <a:ext cx="7106334" cy="685800"/>
          </a:xfrm>
          <a:prstGeom prst="rect">
            <a:avLst/>
          </a:prstGeom>
        </p:spPr>
        <p:txBody>
          <a:bodyPr anchor="t" rtlCol="false" tIns="0" lIns="0" bIns="0" rIns="0">
            <a:spAutoFit/>
          </a:bodyPr>
          <a:lstStyle/>
          <a:p>
            <a:pPr algn="l">
              <a:lnSpc>
                <a:spcPts val="4950"/>
              </a:lnSpc>
            </a:pPr>
            <a:r>
              <a:rPr lang="en-US" sz="4500" b="true">
                <a:solidFill>
                  <a:srgbClr val="000000"/>
                </a:solidFill>
                <a:latin typeface="Poppins Semi-Bold"/>
                <a:ea typeface="Poppins Semi-Bold"/>
                <a:cs typeface="Poppins Semi-Bold"/>
                <a:sym typeface="Poppins Semi-Bold"/>
              </a:rPr>
              <a:t>Preguntas clave</a:t>
            </a:r>
          </a:p>
        </p:txBody>
      </p:sp>
      <p:sp>
        <p:nvSpPr>
          <p:cNvPr name="TextBox 13" id="13"/>
          <p:cNvSpPr txBox="true"/>
          <p:nvPr/>
        </p:nvSpPr>
        <p:spPr>
          <a:xfrm rot="0">
            <a:off x="1173996" y="5716861"/>
            <a:ext cx="3900789" cy="2019300"/>
          </a:xfrm>
          <a:prstGeom prst="rect">
            <a:avLst/>
          </a:prstGeom>
        </p:spPr>
        <p:txBody>
          <a:bodyPr anchor="t" rtlCol="false" tIns="0" lIns="0" bIns="0" rIns="0">
            <a:spAutoFit/>
          </a:bodyPr>
          <a:lstStyle/>
          <a:p>
            <a:pPr algn="just">
              <a:lnSpc>
                <a:spcPts val="2682"/>
              </a:lnSpc>
            </a:pPr>
            <a:r>
              <a:rPr lang="en-US" sz="2235">
                <a:solidFill>
                  <a:srgbClr val="000000"/>
                </a:solidFill>
                <a:latin typeface="Poppins"/>
                <a:ea typeface="Poppins"/>
                <a:cs typeface="Poppins"/>
                <a:sym typeface="Poppins"/>
              </a:rPr>
              <a:t>¿Podríamos decidir cómo cablear los puntos más importantes de dicha población de tal forma que se utilice la menor cantidad de fibra óptica?</a:t>
            </a:r>
          </a:p>
        </p:txBody>
      </p:sp>
      <p:sp>
        <p:nvSpPr>
          <p:cNvPr name="TextBox 14" id="14"/>
          <p:cNvSpPr txBox="true"/>
          <p:nvPr/>
        </p:nvSpPr>
        <p:spPr>
          <a:xfrm rot="0">
            <a:off x="5554502" y="5504380"/>
            <a:ext cx="3901498" cy="2352675"/>
          </a:xfrm>
          <a:prstGeom prst="rect">
            <a:avLst/>
          </a:prstGeom>
        </p:spPr>
        <p:txBody>
          <a:bodyPr anchor="t" rtlCol="false" tIns="0" lIns="0" bIns="0" rIns="0">
            <a:spAutoFit/>
          </a:bodyPr>
          <a:lstStyle/>
          <a:p>
            <a:pPr algn="just">
              <a:lnSpc>
                <a:spcPts val="2682"/>
              </a:lnSpc>
            </a:pPr>
            <a:r>
              <a:rPr lang="en-US" sz="2235">
                <a:solidFill>
                  <a:srgbClr val="000000"/>
                </a:solidFill>
                <a:latin typeface="Poppins"/>
                <a:ea typeface="Poppins"/>
                <a:cs typeface="Poppins"/>
                <a:sym typeface="Poppins"/>
              </a:rPr>
              <a:t>Para una persona que tiene que ir a visitar todos los puntos de la red, ¿Cuál será la forma óptima de visitar todos los puntos de la red y regresar al punto de origen?</a:t>
            </a:r>
          </a:p>
        </p:txBody>
      </p:sp>
      <p:sp>
        <p:nvSpPr>
          <p:cNvPr name="TextBox 15" id="15"/>
          <p:cNvSpPr txBox="true"/>
          <p:nvPr/>
        </p:nvSpPr>
        <p:spPr>
          <a:xfrm rot="0">
            <a:off x="5554502" y="4656655"/>
            <a:ext cx="3900789" cy="695325"/>
          </a:xfrm>
          <a:prstGeom prst="rect">
            <a:avLst/>
          </a:prstGeom>
        </p:spPr>
        <p:txBody>
          <a:bodyPr anchor="t" rtlCol="false" tIns="0" lIns="0" bIns="0" rIns="0">
            <a:spAutoFit/>
          </a:bodyPr>
          <a:lstStyle/>
          <a:p>
            <a:pPr algn="ctr">
              <a:lnSpc>
                <a:spcPts val="2760"/>
              </a:lnSpc>
            </a:pPr>
            <a:r>
              <a:rPr lang="en-US" b="true" sz="2300">
                <a:solidFill>
                  <a:srgbClr val="000000"/>
                </a:solidFill>
                <a:latin typeface="Poppins Semi-Bold"/>
                <a:ea typeface="Poppins Semi-Bold"/>
                <a:cs typeface="Poppins Semi-Bold"/>
                <a:sym typeface="Poppins Semi-Bold"/>
              </a:rPr>
              <a:t>Ruta Óptima de Visita para el Técnico</a:t>
            </a:r>
          </a:p>
        </p:txBody>
      </p:sp>
      <p:sp>
        <p:nvSpPr>
          <p:cNvPr name="TextBox 16" id="16"/>
          <p:cNvSpPr txBox="true"/>
          <p:nvPr/>
        </p:nvSpPr>
        <p:spPr>
          <a:xfrm rot="0">
            <a:off x="13306064" y="5586861"/>
            <a:ext cx="3901498" cy="1685925"/>
          </a:xfrm>
          <a:prstGeom prst="rect">
            <a:avLst/>
          </a:prstGeom>
        </p:spPr>
        <p:txBody>
          <a:bodyPr anchor="t" rtlCol="false" tIns="0" lIns="0" bIns="0" rIns="0">
            <a:spAutoFit/>
          </a:bodyPr>
          <a:lstStyle/>
          <a:p>
            <a:pPr algn="just">
              <a:lnSpc>
                <a:spcPts val="2682"/>
              </a:lnSpc>
            </a:pPr>
            <a:r>
              <a:rPr lang="en-US" sz="2235">
                <a:solidFill>
                  <a:srgbClr val="000000"/>
                </a:solidFill>
                <a:latin typeface="Poppins"/>
                <a:ea typeface="Poppins"/>
                <a:cs typeface="Poppins"/>
                <a:sym typeface="Poppins"/>
              </a:rPr>
              <a:t>¿Podríamos analizar la factibilidad de conectar a la red un nuevo punto (una nueva localidad) en el mapa?</a:t>
            </a:r>
          </a:p>
        </p:txBody>
      </p:sp>
      <p:sp>
        <p:nvSpPr>
          <p:cNvPr name="TextBox 17" id="17"/>
          <p:cNvSpPr txBox="true"/>
          <p:nvPr/>
        </p:nvSpPr>
        <p:spPr>
          <a:xfrm rot="0">
            <a:off x="13310079" y="4656655"/>
            <a:ext cx="3900789" cy="695325"/>
          </a:xfrm>
          <a:prstGeom prst="rect">
            <a:avLst/>
          </a:prstGeom>
        </p:spPr>
        <p:txBody>
          <a:bodyPr anchor="t" rtlCol="false" tIns="0" lIns="0" bIns="0" rIns="0">
            <a:spAutoFit/>
          </a:bodyPr>
          <a:lstStyle/>
          <a:p>
            <a:pPr algn="ctr">
              <a:lnSpc>
                <a:spcPts val="2760"/>
              </a:lnSpc>
            </a:pPr>
            <a:r>
              <a:rPr lang="en-US" b="true" sz="2300">
                <a:solidFill>
                  <a:srgbClr val="000000"/>
                </a:solidFill>
                <a:latin typeface="Poppins Semi-Bold"/>
                <a:ea typeface="Poppins Semi-Bold"/>
                <a:cs typeface="Poppins Semi-Bold"/>
                <a:sym typeface="Poppins Semi-Bold"/>
              </a:rPr>
              <a:t>Conexión de Nuevas Localidades a la Red</a:t>
            </a:r>
          </a:p>
        </p:txBody>
      </p:sp>
      <p:sp>
        <p:nvSpPr>
          <p:cNvPr name="AutoShape 18" id="18"/>
          <p:cNvSpPr/>
          <p:nvPr/>
        </p:nvSpPr>
        <p:spPr>
          <a:xfrm>
            <a:off x="3124853" y="3967851"/>
            <a:ext cx="246" cy="698330"/>
          </a:xfrm>
          <a:prstGeom prst="line">
            <a:avLst/>
          </a:prstGeom>
          <a:ln cap="flat" w="38100">
            <a:solidFill>
              <a:srgbClr val="000000"/>
            </a:solidFill>
            <a:prstDash val="solid"/>
            <a:headEnd type="none" len="sm" w="sm"/>
            <a:tailEnd type="oval" len="lg" w="lg"/>
          </a:ln>
        </p:spPr>
      </p:sp>
      <p:sp>
        <p:nvSpPr>
          <p:cNvPr name="AutoShape 19" id="19"/>
          <p:cNvSpPr/>
          <p:nvPr/>
        </p:nvSpPr>
        <p:spPr>
          <a:xfrm>
            <a:off x="7504897" y="3850761"/>
            <a:ext cx="0" cy="815419"/>
          </a:xfrm>
          <a:prstGeom prst="line">
            <a:avLst/>
          </a:prstGeom>
          <a:ln cap="flat" w="38100">
            <a:solidFill>
              <a:srgbClr val="000000"/>
            </a:solidFill>
            <a:prstDash val="solid"/>
            <a:headEnd type="none" len="sm" w="sm"/>
            <a:tailEnd type="oval" len="lg" w="lg"/>
          </a:ln>
        </p:spPr>
      </p:sp>
      <p:sp>
        <p:nvSpPr>
          <p:cNvPr name="AutoShape 20" id="20"/>
          <p:cNvSpPr/>
          <p:nvPr/>
        </p:nvSpPr>
        <p:spPr>
          <a:xfrm>
            <a:off x="15260228" y="3967851"/>
            <a:ext cx="246" cy="698330"/>
          </a:xfrm>
          <a:prstGeom prst="line">
            <a:avLst/>
          </a:prstGeom>
          <a:ln cap="flat" w="38100">
            <a:solidFill>
              <a:srgbClr val="000000"/>
            </a:solidFill>
            <a:prstDash val="solid"/>
            <a:headEnd type="none" len="sm" w="sm"/>
            <a:tailEnd type="oval" len="lg" w="lg"/>
          </a:ln>
        </p:spPr>
      </p:sp>
      <p:sp>
        <p:nvSpPr>
          <p:cNvPr name="TextBox 21" id="21"/>
          <p:cNvSpPr txBox="true"/>
          <p:nvPr/>
        </p:nvSpPr>
        <p:spPr>
          <a:xfrm rot="0">
            <a:off x="1173996" y="4656655"/>
            <a:ext cx="3900789" cy="695325"/>
          </a:xfrm>
          <a:prstGeom prst="rect">
            <a:avLst/>
          </a:prstGeom>
        </p:spPr>
        <p:txBody>
          <a:bodyPr anchor="t" rtlCol="false" tIns="0" lIns="0" bIns="0" rIns="0">
            <a:spAutoFit/>
          </a:bodyPr>
          <a:lstStyle/>
          <a:p>
            <a:pPr algn="ctr">
              <a:lnSpc>
                <a:spcPts val="2760"/>
              </a:lnSpc>
            </a:pPr>
            <a:r>
              <a:rPr lang="en-US" b="true" sz="2300">
                <a:solidFill>
                  <a:srgbClr val="000000"/>
                </a:solidFill>
                <a:latin typeface="Poppins Semi-Bold"/>
                <a:ea typeface="Poppins Semi-Bold"/>
                <a:cs typeface="Poppins Semi-Bold"/>
                <a:sym typeface="Poppins Semi-Bold"/>
              </a:rPr>
              <a:t>Optimización del Cableado de Fibra Óptica</a:t>
            </a:r>
          </a:p>
        </p:txBody>
      </p:sp>
      <p:grpSp>
        <p:nvGrpSpPr>
          <p:cNvPr name="Group 22" id="22"/>
          <p:cNvGrpSpPr/>
          <p:nvPr/>
        </p:nvGrpSpPr>
        <p:grpSpPr>
          <a:xfrm rot="0">
            <a:off x="11097303" y="3232578"/>
            <a:ext cx="618183" cy="618183"/>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60644"/>
            </a:solidFill>
          </p:spPr>
        </p:sp>
        <p:sp>
          <p:nvSpPr>
            <p:cNvPr name="TextBox 24" id="24"/>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sp>
        <p:nvSpPr>
          <p:cNvPr name="TextBox 25" id="25"/>
          <p:cNvSpPr txBox="true"/>
          <p:nvPr/>
        </p:nvSpPr>
        <p:spPr>
          <a:xfrm rot="0">
            <a:off x="9456000" y="4656655"/>
            <a:ext cx="3900789" cy="695325"/>
          </a:xfrm>
          <a:prstGeom prst="rect">
            <a:avLst/>
          </a:prstGeom>
        </p:spPr>
        <p:txBody>
          <a:bodyPr anchor="t" rtlCol="false" tIns="0" lIns="0" bIns="0" rIns="0">
            <a:spAutoFit/>
          </a:bodyPr>
          <a:lstStyle/>
          <a:p>
            <a:pPr algn="ctr">
              <a:lnSpc>
                <a:spcPts val="2760"/>
              </a:lnSpc>
            </a:pPr>
            <a:r>
              <a:rPr lang="en-US" b="true" sz="2300">
                <a:solidFill>
                  <a:srgbClr val="000000"/>
                </a:solidFill>
                <a:latin typeface="Poppins Semi-Bold"/>
                <a:ea typeface="Poppins Semi-Bold"/>
                <a:cs typeface="Poppins Semi-Bold"/>
                <a:sym typeface="Poppins Semi-Bold"/>
              </a:rPr>
              <a:t>Análisis de Capacidad de Información entre Nodos</a:t>
            </a:r>
          </a:p>
        </p:txBody>
      </p:sp>
      <p:sp>
        <p:nvSpPr>
          <p:cNvPr name="AutoShape 26" id="26"/>
          <p:cNvSpPr/>
          <p:nvPr/>
        </p:nvSpPr>
        <p:spPr>
          <a:xfrm>
            <a:off x="11406394" y="3850761"/>
            <a:ext cx="0" cy="815419"/>
          </a:xfrm>
          <a:prstGeom prst="line">
            <a:avLst/>
          </a:prstGeom>
          <a:ln cap="flat" w="38100">
            <a:solidFill>
              <a:srgbClr val="000000"/>
            </a:solidFill>
            <a:prstDash val="solid"/>
            <a:headEnd type="none" len="sm" w="sm"/>
            <a:tailEnd type="oval" len="lg" w="lg"/>
          </a:ln>
        </p:spPr>
      </p:sp>
      <p:sp>
        <p:nvSpPr>
          <p:cNvPr name="TextBox 27" id="27"/>
          <p:cNvSpPr txBox="true"/>
          <p:nvPr/>
        </p:nvSpPr>
        <p:spPr>
          <a:xfrm rot="0">
            <a:off x="9838032" y="5553118"/>
            <a:ext cx="3086001" cy="1685925"/>
          </a:xfrm>
          <a:prstGeom prst="rect">
            <a:avLst/>
          </a:prstGeom>
        </p:spPr>
        <p:txBody>
          <a:bodyPr anchor="t" rtlCol="false" tIns="0" lIns="0" bIns="0" rIns="0">
            <a:spAutoFit/>
          </a:bodyPr>
          <a:lstStyle/>
          <a:p>
            <a:pPr algn="just">
              <a:lnSpc>
                <a:spcPts val="2682"/>
              </a:lnSpc>
            </a:pPr>
            <a:r>
              <a:rPr lang="en-US" sz="2235">
                <a:solidFill>
                  <a:srgbClr val="000000"/>
                </a:solidFill>
                <a:latin typeface="Poppins"/>
                <a:ea typeface="Poppins"/>
                <a:cs typeface="Poppins"/>
                <a:sym typeface="Poppins"/>
              </a:rPr>
              <a:t>¿Podríamos analizar la cantidad máxima de información que puede pasar desde un nodo a otro?</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0" y="9774837"/>
            <a:ext cx="10551351" cy="0"/>
          </a:xfrm>
          <a:prstGeom prst="line">
            <a:avLst/>
          </a:prstGeom>
          <a:ln cap="rnd" w="28575">
            <a:solidFill>
              <a:srgbClr val="DFEBF4"/>
            </a:solidFill>
            <a:prstDash val="solid"/>
            <a:headEnd type="none" len="sm" w="sm"/>
            <a:tailEnd type="none" len="sm" w="sm"/>
          </a:ln>
        </p:spPr>
      </p:sp>
      <p:sp>
        <p:nvSpPr>
          <p:cNvPr name="Freeform 4" id="4"/>
          <p:cNvSpPr/>
          <p:nvPr/>
        </p:nvSpPr>
        <p:spPr>
          <a:xfrm flipH="false" flipV="false" rot="0">
            <a:off x="10697874" y="0"/>
            <a:ext cx="6704875" cy="10044756"/>
          </a:xfrm>
          <a:custGeom>
            <a:avLst/>
            <a:gdLst/>
            <a:ahLst/>
            <a:cxnLst/>
            <a:rect r="r" b="b" t="t" l="l"/>
            <a:pathLst>
              <a:path h="10044756" w="6704875">
                <a:moveTo>
                  <a:pt x="0" y="0"/>
                </a:moveTo>
                <a:lnTo>
                  <a:pt x="6704875" y="0"/>
                </a:lnTo>
                <a:lnTo>
                  <a:pt x="6704875" y="10044756"/>
                </a:lnTo>
                <a:lnTo>
                  <a:pt x="0" y="10044756"/>
                </a:lnTo>
                <a:lnTo>
                  <a:pt x="0" y="0"/>
                </a:lnTo>
                <a:close/>
              </a:path>
            </a:pathLst>
          </a:custGeom>
          <a:blipFill>
            <a:blip r:embed="rId3"/>
            <a:stretch>
              <a:fillRect l="-62853" t="0" r="-62853" b="0"/>
            </a:stretch>
          </a:blipFill>
        </p:spPr>
      </p:sp>
      <p:sp>
        <p:nvSpPr>
          <p:cNvPr name="AutoShape 5" id="5"/>
          <p:cNvSpPr/>
          <p:nvPr/>
        </p:nvSpPr>
        <p:spPr>
          <a:xfrm rot="0">
            <a:off x="17549271" y="9774837"/>
            <a:ext cx="738729" cy="0"/>
          </a:xfrm>
          <a:prstGeom prst="line">
            <a:avLst/>
          </a:prstGeom>
          <a:ln cap="rnd" w="28575">
            <a:solidFill>
              <a:srgbClr val="DFEBF4"/>
            </a:solidFill>
            <a:prstDash val="solid"/>
            <a:headEnd type="none" len="sm" w="sm"/>
            <a:tailEnd type="none" len="sm" w="sm"/>
          </a:ln>
        </p:spPr>
      </p:sp>
      <p:grpSp>
        <p:nvGrpSpPr>
          <p:cNvPr name="Group 6" id="6"/>
          <p:cNvGrpSpPr/>
          <p:nvPr/>
        </p:nvGrpSpPr>
        <p:grpSpPr>
          <a:xfrm rot="5400000">
            <a:off x="719415" y="93176"/>
            <a:ext cx="1678378" cy="3117209"/>
            <a:chOff x="0" y="0"/>
            <a:chExt cx="3130550" cy="5814290"/>
          </a:xfrm>
        </p:grpSpPr>
        <p:sp>
          <p:nvSpPr>
            <p:cNvPr name="Freeform 7" id="7"/>
            <p:cNvSpPr/>
            <p:nvPr/>
          </p:nvSpPr>
          <p:spPr>
            <a:xfrm flipH="false" flipV="false" rot="0">
              <a:off x="0" y="0"/>
              <a:ext cx="3130550" cy="5814290"/>
            </a:xfrm>
            <a:custGeom>
              <a:avLst/>
              <a:gdLst/>
              <a:ahLst/>
              <a:cxnLst/>
              <a:rect r="r" b="b" t="t" l="l"/>
              <a:pathLst>
                <a:path h="5814290" w="3130550">
                  <a:moveTo>
                    <a:pt x="0" y="1123950"/>
                  </a:moveTo>
                  <a:lnTo>
                    <a:pt x="0" y="5814290"/>
                  </a:lnTo>
                  <a:lnTo>
                    <a:pt x="3130550" y="5814290"/>
                  </a:lnTo>
                  <a:lnTo>
                    <a:pt x="3130550" y="0"/>
                  </a:lnTo>
                  <a:close/>
                </a:path>
              </a:pathLst>
            </a:custGeom>
            <a:solidFill>
              <a:srgbClr val="060644"/>
            </a:solidFill>
          </p:spPr>
        </p:sp>
      </p:grpSp>
      <p:grpSp>
        <p:nvGrpSpPr>
          <p:cNvPr name="Group 8" id="8"/>
          <p:cNvGrpSpPr/>
          <p:nvPr/>
        </p:nvGrpSpPr>
        <p:grpSpPr>
          <a:xfrm rot="0">
            <a:off x="10697874" y="6337521"/>
            <a:ext cx="6704875" cy="3949479"/>
            <a:chOff x="0" y="0"/>
            <a:chExt cx="3130550" cy="1844038"/>
          </a:xfrm>
        </p:grpSpPr>
        <p:sp>
          <p:nvSpPr>
            <p:cNvPr name="Freeform 9" id="9"/>
            <p:cNvSpPr/>
            <p:nvPr/>
          </p:nvSpPr>
          <p:spPr>
            <a:xfrm flipH="false" flipV="false" rot="0">
              <a:off x="0" y="0"/>
              <a:ext cx="3130550" cy="1844038"/>
            </a:xfrm>
            <a:custGeom>
              <a:avLst/>
              <a:gdLst/>
              <a:ahLst/>
              <a:cxnLst/>
              <a:rect r="r" b="b" t="t" l="l"/>
              <a:pathLst>
                <a:path h="1844038" w="3130550">
                  <a:moveTo>
                    <a:pt x="0" y="1123950"/>
                  </a:moveTo>
                  <a:lnTo>
                    <a:pt x="0" y="1844038"/>
                  </a:lnTo>
                  <a:lnTo>
                    <a:pt x="3130550" y="1844038"/>
                  </a:lnTo>
                  <a:lnTo>
                    <a:pt x="3130550" y="0"/>
                  </a:lnTo>
                  <a:close/>
                </a:path>
              </a:pathLst>
            </a:custGeom>
            <a:solidFill>
              <a:srgbClr val="060644"/>
            </a:solidFill>
          </p:spPr>
        </p:sp>
      </p:grpSp>
      <p:sp>
        <p:nvSpPr>
          <p:cNvPr name="Freeform 10" id="10"/>
          <p:cNvSpPr/>
          <p:nvPr/>
        </p:nvSpPr>
        <p:spPr>
          <a:xfrm flipH="false" flipV="false" rot="0">
            <a:off x="1028700" y="1028700"/>
            <a:ext cx="1171601" cy="1208970"/>
          </a:xfrm>
          <a:custGeom>
            <a:avLst/>
            <a:gdLst/>
            <a:ahLst/>
            <a:cxnLst/>
            <a:rect r="r" b="b" t="t" l="l"/>
            <a:pathLst>
              <a:path h="1208970" w="1171601">
                <a:moveTo>
                  <a:pt x="0" y="0"/>
                </a:moveTo>
                <a:lnTo>
                  <a:pt x="1171601" y="0"/>
                </a:lnTo>
                <a:lnTo>
                  <a:pt x="1171601" y="1208970"/>
                </a:lnTo>
                <a:lnTo>
                  <a:pt x="0" y="12089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11" id="11"/>
          <p:cNvSpPr/>
          <p:nvPr/>
        </p:nvSpPr>
        <p:spPr>
          <a:xfrm rot="0">
            <a:off x="2792520" y="1028700"/>
            <a:ext cx="7758831" cy="0"/>
          </a:xfrm>
          <a:prstGeom prst="line">
            <a:avLst/>
          </a:prstGeom>
          <a:ln cap="rnd" w="28575">
            <a:solidFill>
              <a:srgbClr val="2E2768"/>
            </a:solidFill>
            <a:prstDash val="solid"/>
            <a:headEnd type="none" len="sm" w="sm"/>
            <a:tailEnd type="none" len="sm" w="sm"/>
          </a:ln>
        </p:spPr>
      </p:sp>
      <p:sp>
        <p:nvSpPr>
          <p:cNvPr name="Freeform 12" id="12"/>
          <p:cNvSpPr/>
          <p:nvPr/>
        </p:nvSpPr>
        <p:spPr>
          <a:xfrm flipH="false" flipV="false" rot="0">
            <a:off x="2074051" y="8215700"/>
            <a:ext cx="877342" cy="1042600"/>
          </a:xfrm>
          <a:custGeom>
            <a:avLst/>
            <a:gdLst/>
            <a:ahLst/>
            <a:cxnLst/>
            <a:rect r="r" b="b" t="t" l="l"/>
            <a:pathLst>
              <a:path h="1042600" w="877342">
                <a:moveTo>
                  <a:pt x="0" y="0"/>
                </a:moveTo>
                <a:lnTo>
                  <a:pt x="877342" y="0"/>
                </a:lnTo>
                <a:lnTo>
                  <a:pt x="877342" y="1042600"/>
                </a:lnTo>
                <a:lnTo>
                  <a:pt x="0" y="1042600"/>
                </a:lnTo>
                <a:lnTo>
                  <a:pt x="0" y="0"/>
                </a:lnTo>
                <a:close/>
              </a:path>
            </a:pathLst>
          </a:custGeom>
          <a:blipFill>
            <a:blip r:embed="rId6">
              <a:extLst>
                <a:ext uri="{96DAC541-7B7A-43D3-8B79-37D633B846F1}">
                  <asvg:svgBlip xmlns:asvg="http://schemas.microsoft.com/office/drawing/2016/SVG/main" r:embed="rId7"/>
                </a:ext>
              </a:extLst>
            </a:blip>
            <a:stretch>
              <a:fillRect l="0" t="0" r="-41145" b="-38309"/>
            </a:stretch>
          </a:blipFill>
        </p:spPr>
      </p:sp>
      <p:sp>
        <p:nvSpPr>
          <p:cNvPr name="Freeform 13" id="13"/>
          <p:cNvSpPr/>
          <p:nvPr/>
        </p:nvSpPr>
        <p:spPr>
          <a:xfrm flipH="false" flipV="false" rot="0">
            <a:off x="9144000" y="1633185"/>
            <a:ext cx="877342" cy="1042600"/>
          </a:xfrm>
          <a:custGeom>
            <a:avLst/>
            <a:gdLst/>
            <a:ahLst/>
            <a:cxnLst/>
            <a:rect r="r" b="b" t="t" l="l"/>
            <a:pathLst>
              <a:path h="1042600" w="877342">
                <a:moveTo>
                  <a:pt x="0" y="0"/>
                </a:moveTo>
                <a:lnTo>
                  <a:pt x="877342" y="0"/>
                </a:lnTo>
                <a:lnTo>
                  <a:pt x="877342" y="1042600"/>
                </a:lnTo>
                <a:lnTo>
                  <a:pt x="0" y="1042600"/>
                </a:lnTo>
                <a:lnTo>
                  <a:pt x="0" y="0"/>
                </a:lnTo>
                <a:close/>
              </a:path>
            </a:pathLst>
          </a:custGeom>
          <a:blipFill>
            <a:blip r:embed="rId6">
              <a:extLst>
                <a:ext uri="{96DAC541-7B7A-43D3-8B79-37D633B846F1}">
                  <asvg:svgBlip xmlns:asvg="http://schemas.microsoft.com/office/drawing/2016/SVG/main" r:embed="rId7"/>
                </a:ext>
              </a:extLst>
            </a:blip>
            <a:stretch>
              <a:fillRect l="0" t="0" r="-41145" b="-38309"/>
            </a:stretch>
          </a:blipFill>
        </p:spPr>
      </p:sp>
      <p:sp>
        <p:nvSpPr>
          <p:cNvPr name="AutoShape 14" id="14"/>
          <p:cNvSpPr/>
          <p:nvPr/>
        </p:nvSpPr>
        <p:spPr>
          <a:xfrm rot="0">
            <a:off x="17549271" y="1042988"/>
            <a:ext cx="738729" cy="0"/>
          </a:xfrm>
          <a:prstGeom prst="line">
            <a:avLst/>
          </a:prstGeom>
          <a:ln cap="rnd" w="28575">
            <a:solidFill>
              <a:srgbClr val="DFEBF4"/>
            </a:solidFill>
            <a:prstDash val="solid"/>
            <a:headEnd type="none" len="sm" w="sm"/>
            <a:tailEnd type="none" len="sm" w="sm"/>
          </a:ln>
        </p:spPr>
      </p:sp>
      <p:sp>
        <p:nvSpPr>
          <p:cNvPr name="Freeform 15" id="15"/>
          <p:cNvSpPr/>
          <p:nvPr/>
        </p:nvSpPr>
        <p:spPr>
          <a:xfrm flipH="false" flipV="false" rot="0">
            <a:off x="0" y="4178441"/>
            <a:ext cx="10551351" cy="5104216"/>
          </a:xfrm>
          <a:custGeom>
            <a:avLst/>
            <a:gdLst/>
            <a:ahLst/>
            <a:cxnLst/>
            <a:rect r="r" b="b" t="t" l="l"/>
            <a:pathLst>
              <a:path h="5104216" w="10551351">
                <a:moveTo>
                  <a:pt x="0" y="0"/>
                </a:moveTo>
                <a:lnTo>
                  <a:pt x="10551351" y="0"/>
                </a:lnTo>
                <a:lnTo>
                  <a:pt x="10551351" y="5104216"/>
                </a:lnTo>
                <a:lnTo>
                  <a:pt x="0" y="5104216"/>
                </a:lnTo>
                <a:lnTo>
                  <a:pt x="0" y="0"/>
                </a:lnTo>
                <a:close/>
              </a:path>
            </a:pathLst>
          </a:custGeom>
          <a:blipFill>
            <a:blip r:embed="rId8"/>
            <a:stretch>
              <a:fillRect l="0" t="0" r="0" b="0"/>
            </a:stretch>
          </a:blipFill>
        </p:spPr>
      </p:sp>
      <p:sp>
        <p:nvSpPr>
          <p:cNvPr name="TextBox 16" id="16"/>
          <p:cNvSpPr txBox="true"/>
          <p:nvPr/>
        </p:nvSpPr>
        <p:spPr>
          <a:xfrm rot="0">
            <a:off x="0" y="2355370"/>
            <a:ext cx="9458485" cy="1251571"/>
          </a:xfrm>
          <a:prstGeom prst="rect">
            <a:avLst/>
          </a:prstGeom>
        </p:spPr>
        <p:txBody>
          <a:bodyPr anchor="t" rtlCol="false" tIns="0" lIns="0" bIns="0" rIns="0">
            <a:spAutoFit/>
          </a:bodyPr>
          <a:lstStyle/>
          <a:p>
            <a:pPr algn="ctr">
              <a:lnSpc>
                <a:spcPts val="5040"/>
              </a:lnSpc>
            </a:pPr>
            <a:r>
              <a:rPr lang="en-US" sz="3600" b="true">
                <a:solidFill>
                  <a:srgbClr val="000000"/>
                </a:solidFill>
                <a:latin typeface="Open Sans Bold"/>
                <a:ea typeface="Open Sans Bold"/>
                <a:cs typeface="Open Sans Bold"/>
                <a:sym typeface="Open Sans Bold"/>
              </a:rPr>
              <a:t>1. Forma de cablear las colonias con fibra (lista de arcos de la forma (A,B)).</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0" y="9774837"/>
            <a:ext cx="10551351" cy="0"/>
          </a:xfrm>
          <a:prstGeom prst="line">
            <a:avLst/>
          </a:prstGeom>
          <a:ln cap="rnd" w="28575">
            <a:solidFill>
              <a:srgbClr val="DFEBF4"/>
            </a:solidFill>
            <a:prstDash val="solid"/>
            <a:headEnd type="none" len="sm" w="sm"/>
            <a:tailEnd type="none" len="sm" w="sm"/>
          </a:ln>
        </p:spPr>
      </p:sp>
      <p:sp>
        <p:nvSpPr>
          <p:cNvPr name="Freeform 4" id="4"/>
          <p:cNvSpPr/>
          <p:nvPr/>
        </p:nvSpPr>
        <p:spPr>
          <a:xfrm flipH="false" flipV="false" rot="0">
            <a:off x="10697874" y="0"/>
            <a:ext cx="6704875" cy="10044756"/>
          </a:xfrm>
          <a:custGeom>
            <a:avLst/>
            <a:gdLst/>
            <a:ahLst/>
            <a:cxnLst/>
            <a:rect r="r" b="b" t="t" l="l"/>
            <a:pathLst>
              <a:path h="10044756" w="6704875">
                <a:moveTo>
                  <a:pt x="0" y="0"/>
                </a:moveTo>
                <a:lnTo>
                  <a:pt x="6704875" y="0"/>
                </a:lnTo>
                <a:lnTo>
                  <a:pt x="6704875" y="10044756"/>
                </a:lnTo>
                <a:lnTo>
                  <a:pt x="0" y="10044756"/>
                </a:lnTo>
                <a:lnTo>
                  <a:pt x="0" y="0"/>
                </a:lnTo>
                <a:close/>
              </a:path>
            </a:pathLst>
          </a:custGeom>
          <a:blipFill>
            <a:blip r:embed="rId3"/>
            <a:stretch>
              <a:fillRect l="-62853" t="0" r="-62853" b="0"/>
            </a:stretch>
          </a:blipFill>
        </p:spPr>
      </p:sp>
      <p:sp>
        <p:nvSpPr>
          <p:cNvPr name="AutoShape 5" id="5"/>
          <p:cNvSpPr/>
          <p:nvPr/>
        </p:nvSpPr>
        <p:spPr>
          <a:xfrm rot="0">
            <a:off x="17549271" y="9774837"/>
            <a:ext cx="738729" cy="0"/>
          </a:xfrm>
          <a:prstGeom prst="line">
            <a:avLst/>
          </a:prstGeom>
          <a:ln cap="rnd" w="28575">
            <a:solidFill>
              <a:srgbClr val="DFEBF4"/>
            </a:solidFill>
            <a:prstDash val="solid"/>
            <a:headEnd type="none" len="sm" w="sm"/>
            <a:tailEnd type="none" len="sm" w="sm"/>
          </a:ln>
        </p:spPr>
      </p:sp>
      <p:grpSp>
        <p:nvGrpSpPr>
          <p:cNvPr name="Group 6" id="6"/>
          <p:cNvGrpSpPr/>
          <p:nvPr/>
        </p:nvGrpSpPr>
        <p:grpSpPr>
          <a:xfrm rot="5400000">
            <a:off x="719415" y="93176"/>
            <a:ext cx="1678378" cy="3117209"/>
            <a:chOff x="0" y="0"/>
            <a:chExt cx="3130550" cy="5814290"/>
          </a:xfrm>
        </p:grpSpPr>
        <p:sp>
          <p:nvSpPr>
            <p:cNvPr name="Freeform 7" id="7"/>
            <p:cNvSpPr/>
            <p:nvPr/>
          </p:nvSpPr>
          <p:spPr>
            <a:xfrm flipH="false" flipV="false" rot="0">
              <a:off x="0" y="0"/>
              <a:ext cx="3130550" cy="5814290"/>
            </a:xfrm>
            <a:custGeom>
              <a:avLst/>
              <a:gdLst/>
              <a:ahLst/>
              <a:cxnLst/>
              <a:rect r="r" b="b" t="t" l="l"/>
              <a:pathLst>
                <a:path h="5814290" w="3130550">
                  <a:moveTo>
                    <a:pt x="0" y="1123950"/>
                  </a:moveTo>
                  <a:lnTo>
                    <a:pt x="0" y="5814290"/>
                  </a:lnTo>
                  <a:lnTo>
                    <a:pt x="3130550" y="5814290"/>
                  </a:lnTo>
                  <a:lnTo>
                    <a:pt x="3130550" y="0"/>
                  </a:lnTo>
                  <a:close/>
                </a:path>
              </a:pathLst>
            </a:custGeom>
            <a:solidFill>
              <a:srgbClr val="060644"/>
            </a:solidFill>
          </p:spPr>
        </p:sp>
      </p:grpSp>
      <p:grpSp>
        <p:nvGrpSpPr>
          <p:cNvPr name="Group 8" id="8"/>
          <p:cNvGrpSpPr/>
          <p:nvPr/>
        </p:nvGrpSpPr>
        <p:grpSpPr>
          <a:xfrm rot="0">
            <a:off x="10697874" y="6337521"/>
            <a:ext cx="6704875" cy="3949479"/>
            <a:chOff x="0" y="0"/>
            <a:chExt cx="3130550" cy="1844038"/>
          </a:xfrm>
        </p:grpSpPr>
        <p:sp>
          <p:nvSpPr>
            <p:cNvPr name="Freeform 9" id="9"/>
            <p:cNvSpPr/>
            <p:nvPr/>
          </p:nvSpPr>
          <p:spPr>
            <a:xfrm flipH="false" flipV="false" rot="0">
              <a:off x="0" y="0"/>
              <a:ext cx="3130550" cy="1844038"/>
            </a:xfrm>
            <a:custGeom>
              <a:avLst/>
              <a:gdLst/>
              <a:ahLst/>
              <a:cxnLst/>
              <a:rect r="r" b="b" t="t" l="l"/>
              <a:pathLst>
                <a:path h="1844038" w="3130550">
                  <a:moveTo>
                    <a:pt x="0" y="1123950"/>
                  </a:moveTo>
                  <a:lnTo>
                    <a:pt x="0" y="1844038"/>
                  </a:lnTo>
                  <a:lnTo>
                    <a:pt x="3130550" y="1844038"/>
                  </a:lnTo>
                  <a:lnTo>
                    <a:pt x="3130550" y="0"/>
                  </a:lnTo>
                  <a:close/>
                </a:path>
              </a:pathLst>
            </a:custGeom>
            <a:solidFill>
              <a:srgbClr val="060644"/>
            </a:solidFill>
          </p:spPr>
        </p:sp>
      </p:grpSp>
      <p:sp>
        <p:nvSpPr>
          <p:cNvPr name="Freeform 10" id="10"/>
          <p:cNvSpPr/>
          <p:nvPr/>
        </p:nvSpPr>
        <p:spPr>
          <a:xfrm flipH="false" flipV="false" rot="0">
            <a:off x="1028700" y="1028700"/>
            <a:ext cx="1171601" cy="1208970"/>
          </a:xfrm>
          <a:custGeom>
            <a:avLst/>
            <a:gdLst/>
            <a:ahLst/>
            <a:cxnLst/>
            <a:rect r="r" b="b" t="t" l="l"/>
            <a:pathLst>
              <a:path h="1208970" w="1171601">
                <a:moveTo>
                  <a:pt x="0" y="0"/>
                </a:moveTo>
                <a:lnTo>
                  <a:pt x="1171601" y="0"/>
                </a:lnTo>
                <a:lnTo>
                  <a:pt x="1171601" y="1208970"/>
                </a:lnTo>
                <a:lnTo>
                  <a:pt x="0" y="12089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11" id="11"/>
          <p:cNvSpPr/>
          <p:nvPr/>
        </p:nvSpPr>
        <p:spPr>
          <a:xfrm rot="0">
            <a:off x="2792520" y="1028700"/>
            <a:ext cx="7758831" cy="0"/>
          </a:xfrm>
          <a:prstGeom prst="line">
            <a:avLst/>
          </a:prstGeom>
          <a:ln cap="rnd" w="28575">
            <a:solidFill>
              <a:srgbClr val="2E2768"/>
            </a:solidFill>
            <a:prstDash val="solid"/>
            <a:headEnd type="none" len="sm" w="sm"/>
            <a:tailEnd type="none" len="sm" w="sm"/>
          </a:ln>
        </p:spPr>
      </p:sp>
      <p:sp>
        <p:nvSpPr>
          <p:cNvPr name="Freeform 12" id="12"/>
          <p:cNvSpPr/>
          <p:nvPr/>
        </p:nvSpPr>
        <p:spPr>
          <a:xfrm flipH="false" flipV="false" rot="0">
            <a:off x="2074051" y="8215700"/>
            <a:ext cx="877342" cy="1042600"/>
          </a:xfrm>
          <a:custGeom>
            <a:avLst/>
            <a:gdLst/>
            <a:ahLst/>
            <a:cxnLst/>
            <a:rect r="r" b="b" t="t" l="l"/>
            <a:pathLst>
              <a:path h="1042600" w="877342">
                <a:moveTo>
                  <a:pt x="0" y="0"/>
                </a:moveTo>
                <a:lnTo>
                  <a:pt x="877342" y="0"/>
                </a:lnTo>
                <a:lnTo>
                  <a:pt x="877342" y="1042600"/>
                </a:lnTo>
                <a:lnTo>
                  <a:pt x="0" y="1042600"/>
                </a:lnTo>
                <a:lnTo>
                  <a:pt x="0" y="0"/>
                </a:lnTo>
                <a:close/>
              </a:path>
            </a:pathLst>
          </a:custGeom>
          <a:blipFill>
            <a:blip r:embed="rId6">
              <a:extLst>
                <a:ext uri="{96DAC541-7B7A-43D3-8B79-37D633B846F1}">
                  <asvg:svgBlip xmlns:asvg="http://schemas.microsoft.com/office/drawing/2016/SVG/main" r:embed="rId7"/>
                </a:ext>
              </a:extLst>
            </a:blip>
            <a:stretch>
              <a:fillRect l="0" t="0" r="-41145" b="-38309"/>
            </a:stretch>
          </a:blipFill>
        </p:spPr>
      </p:sp>
      <p:sp>
        <p:nvSpPr>
          <p:cNvPr name="Freeform 13" id="13"/>
          <p:cNvSpPr/>
          <p:nvPr/>
        </p:nvSpPr>
        <p:spPr>
          <a:xfrm flipH="false" flipV="false" rot="0">
            <a:off x="9144000" y="1633185"/>
            <a:ext cx="877342" cy="1042600"/>
          </a:xfrm>
          <a:custGeom>
            <a:avLst/>
            <a:gdLst/>
            <a:ahLst/>
            <a:cxnLst/>
            <a:rect r="r" b="b" t="t" l="l"/>
            <a:pathLst>
              <a:path h="1042600" w="877342">
                <a:moveTo>
                  <a:pt x="0" y="0"/>
                </a:moveTo>
                <a:lnTo>
                  <a:pt x="877342" y="0"/>
                </a:lnTo>
                <a:lnTo>
                  <a:pt x="877342" y="1042600"/>
                </a:lnTo>
                <a:lnTo>
                  <a:pt x="0" y="1042600"/>
                </a:lnTo>
                <a:lnTo>
                  <a:pt x="0" y="0"/>
                </a:lnTo>
                <a:close/>
              </a:path>
            </a:pathLst>
          </a:custGeom>
          <a:blipFill>
            <a:blip r:embed="rId6">
              <a:extLst>
                <a:ext uri="{96DAC541-7B7A-43D3-8B79-37D633B846F1}">
                  <asvg:svgBlip xmlns:asvg="http://schemas.microsoft.com/office/drawing/2016/SVG/main" r:embed="rId7"/>
                </a:ext>
              </a:extLst>
            </a:blip>
            <a:stretch>
              <a:fillRect l="0" t="0" r="-41145" b="-38309"/>
            </a:stretch>
          </a:blipFill>
        </p:spPr>
      </p:sp>
      <p:sp>
        <p:nvSpPr>
          <p:cNvPr name="AutoShape 14" id="14"/>
          <p:cNvSpPr/>
          <p:nvPr/>
        </p:nvSpPr>
        <p:spPr>
          <a:xfrm rot="0">
            <a:off x="17549271" y="1042988"/>
            <a:ext cx="738729" cy="0"/>
          </a:xfrm>
          <a:prstGeom prst="line">
            <a:avLst/>
          </a:prstGeom>
          <a:ln cap="rnd" w="28575">
            <a:solidFill>
              <a:srgbClr val="DFEBF4"/>
            </a:solidFill>
            <a:prstDash val="solid"/>
            <a:headEnd type="none" len="sm" w="sm"/>
            <a:tailEnd type="none" len="sm" w="sm"/>
          </a:ln>
        </p:spPr>
      </p:sp>
      <p:sp>
        <p:nvSpPr>
          <p:cNvPr name="Freeform 15" id="15"/>
          <p:cNvSpPr/>
          <p:nvPr/>
        </p:nvSpPr>
        <p:spPr>
          <a:xfrm flipH="false" flipV="false" rot="0">
            <a:off x="0" y="3865574"/>
            <a:ext cx="10551351" cy="5275676"/>
          </a:xfrm>
          <a:custGeom>
            <a:avLst/>
            <a:gdLst/>
            <a:ahLst/>
            <a:cxnLst/>
            <a:rect r="r" b="b" t="t" l="l"/>
            <a:pathLst>
              <a:path h="5275676" w="10551351">
                <a:moveTo>
                  <a:pt x="0" y="0"/>
                </a:moveTo>
                <a:lnTo>
                  <a:pt x="10551351" y="0"/>
                </a:lnTo>
                <a:lnTo>
                  <a:pt x="10551351" y="5275676"/>
                </a:lnTo>
                <a:lnTo>
                  <a:pt x="0" y="5275676"/>
                </a:lnTo>
                <a:lnTo>
                  <a:pt x="0" y="0"/>
                </a:lnTo>
                <a:close/>
              </a:path>
            </a:pathLst>
          </a:custGeom>
          <a:blipFill>
            <a:blip r:embed="rId8"/>
            <a:stretch>
              <a:fillRect l="0" t="0" r="0" b="0"/>
            </a:stretch>
          </a:blipFill>
        </p:spPr>
      </p:sp>
      <p:sp>
        <p:nvSpPr>
          <p:cNvPr name="TextBox 16" id="16"/>
          <p:cNvSpPr txBox="true"/>
          <p:nvPr/>
        </p:nvSpPr>
        <p:spPr>
          <a:xfrm rot="0">
            <a:off x="0" y="2355370"/>
            <a:ext cx="9458485" cy="1251571"/>
          </a:xfrm>
          <a:prstGeom prst="rect">
            <a:avLst/>
          </a:prstGeom>
        </p:spPr>
        <p:txBody>
          <a:bodyPr anchor="t" rtlCol="false" tIns="0" lIns="0" bIns="0" rIns="0">
            <a:spAutoFit/>
          </a:bodyPr>
          <a:lstStyle/>
          <a:p>
            <a:pPr algn="ctr">
              <a:lnSpc>
                <a:spcPts val="5040"/>
              </a:lnSpc>
            </a:pPr>
            <a:r>
              <a:rPr lang="en-US" sz="3600" b="true">
                <a:solidFill>
                  <a:srgbClr val="000000"/>
                </a:solidFill>
                <a:latin typeface="Open Sans Bold"/>
                <a:ea typeface="Open Sans Bold"/>
                <a:cs typeface="Open Sans Bold"/>
                <a:sym typeface="Open Sans Bold"/>
              </a:rPr>
              <a:t>1. Forma de cablear las colonias con fibra (lista de arcos de la forma (A,B)).</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0" y="9774837"/>
            <a:ext cx="10551351" cy="0"/>
          </a:xfrm>
          <a:prstGeom prst="line">
            <a:avLst/>
          </a:prstGeom>
          <a:ln cap="rnd" w="28575">
            <a:solidFill>
              <a:srgbClr val="DFEBF4"/>
            </a:solidFill>
            <a:prstDash val="solid"/>
            <a:headEnd type="none" len="sm" w="sm"/>
            <a:tailEnd type="none" len="sm" w="sm"/>
          </a:ln>
        </p:spPr>
      </p:sp>
      <p:sp>
        <p:nvSpPr>
          <p:cNvPr name="AutoShape 4" id="4"/>
          <p:cNvSpPr/>
          <p:nvPr/>
        </p:nvSpPr>
        <p:spPr>
          <a:xfrm rot="0">
            <a:off x="17549271" y="9774837"/>
            <a:ext cx="738729" cy="0"/>
          </a:xfrm>
          <a:prstGeom prst="line">
            <a:avLst/>
          </a:prstGeom>
          <a:ln cap="rnd" w="28575">
            <a:solidFill>
              <a:srgbClr val="DFEBF4"/>
            </a:solidFill>
            <a:prstDash val="solid"/>
            <a:headEnd type="none" len="sm" w="sm"/>
            <a:tailEnd type="none" len="sm" w="sm"/>
          </a:ln>
        </p:spPr>
      </p:sp>
      <p:grpSp>
        <p:nvGrpSpPr>
          <p:cNvPr name="Group 5" id="5"/>
          <p:cNvGrpSpPr/>
          <p:nvPr/>
        </p:nvGrpSpPr>
        <p:grpSpPr>
          <a:xfrm rot="5400000">
            <a:off x="719415" y="93176"/>
            <a:ext cx="1678378" cy="3117209"/>
            <a:chOff x="0" y="0"/>
            <a:chExt cx="3130550" cy="5814290"/>
          </a:xfrm>
        </p:grpSpPr>
        <p:sp>
          <p:nvSpPr>
            <p:cNvPr name="Freeform 6" id="6"/>
            <p:cNvSpPr/>
            <p:nvPr/>
          </p:nvSpPr>
          <p:spPr>
            <a:xfrm flipH="false" flipV="false" rot="0">
              <a:off x="0" y="0"/>
              <a:ext cx="3130550" cy="5814290"/>
            </a:xfrm>
            <a:custGeom>
              <a:avLst/>
              <a:gdLst/>
              <a:ahLst/>
              <a:cxnLst/>
              <a:rect r="r" b="b" t="t" l="l"/>
              <a:pathLst>
                <a:path h="5814290" w="3130550">
                  <a:moveTo>
                    <a:pt x="0" y="1123950"/>
                  </a:moveTo>
                  <a:lnTo>
                    <a:pt x="0" y="5814290"/>
                  </a:lnTo>
                  <a:lnTo>
                    <a:pt x="3130550" y="5814290"/>
                  </a:lnTo>
                  <a:lnTo>
                    <a:pt x="3130550" y="0"/>
                  </a:lnTo>
                  <a:close/>
                </a:path>
              </a:pathLst>
            </a:custGeom>
            <a:solidFill>
              <a:srgbClr val="060644"/>
            </a:solidFill>
          </p:spPr>
        </p:sp>
      </p:grpSp>
      <p:sp>
        <p:nvSpPr>
          <p:cNvPr name="Freeform 7" id="7"/>
          <p:cNvSpPr/>
          <p:nvPr/>
        </p:nvSpPr>
        <p:spPr>
          <a:xfrm flipH="false" flipV="false" rot="0">
            <a:off x="1028700" y="1028700"/>
            <a:ext cx="1171601" cy="1208970"/>
          </a:xfrm>
          <a:custGeom>
            <a:avLst/>
            <a:gdLst/>
            <a:ahLst/>
            <a:cxnLst/>
            <a:rect r="r" b="b" t="t" l="l"/>
            <a:pathLst>
              <a:path h="1208970" w="1171601">
                <a:moveTo>
                  <a:pt x="0" y="0"/>
                </a:moveTo>
                <a:lnTo>
                  <a:pt x="1171601" y="0"/>
                </a:lnTo>
                <a:lnTo>
                  <a:pt x="1171601" y="1208970"/>
                </a:lnTo>
                <a:lnTo>
                  <a:pt x="0" y="12089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8" id="8"/>
          <p:cNvSpPr/>
          <p:nvPr/>
        </p:nvSpPr>
        <p:spPr>
          <a:xfrm rot="0">
            <a:off x="2792520" y="1028700"/>
            <a:ext cx="7758831" cy="0"/>
          </a:xfrm>
          <a:prstGeom prst="line">
            <a:avLst/>
          </a:prstGeom>
          <a:ln cap="rnd" w="28575">
            <a:solidFill>
              <a:srgbClr val="2E2768"/>
            </a:solidFill>
            <a:prstDash val="solid"/>
            <a:headEnd type="none" len="sm" w="sm"/>
            <a:tailEnd type="none" len="sm" w="sm"/>
          </a:ln>
        </p:spPr>
      </p:sp>
      <p:sp>
        <p:nvSpPr>
          <p:cNvPr name="Freeform 9" id="9"/>
          <p:cNvSpPr/>
          <p:nvPr/>
        </p:nvSpPr>
        <p:spPr>
          <a:xfrm flipH="false" flipV="false" rot="0">
            <a:off x="2074051" y="8215700"/>
            <a:ext cx="877342" cy="1042600"/>
          </a:xfrm>
          <a:custGeom>
            <a:avLst/>
            <a:gdLst/>
            <a:ahLst/>
            <a:cxnLst/>
            <a:rect r="r" b="b" t="t" l="l"/>
            <a:pathLst>
              <a:path h="1042600" w="877342">
                <a:moveTo>
                  <a:pt x="0" y="0"/>
                </a:moveTo>
                <a:lnTo>
                  <a:pt x="877342" y="0"/>
                </a:lnTo>
                <a:lnTo>
                  <a:pt x="877342" y="1042600"/>
                </a:lnTo>
                <a:lnTo>
                  <a:pt x="0" y="1042600"/>
                </a:lnTo>
                <a:lnTo>
                  <a:pt x="0" y="0"/>
                </a:lnTo>
                <a:close/>
              </a:path>
            </a:pathLst>
          </a:custGeom>
          <a:blipFill>
            <a:blip r:embed="rId5">
              <a:extLst>
                <a:ext uri="{96DAC541-7B7A-43D3-8B79-37D633B846F1}">
                  <asvg:svgBlip xmlns:asvg="http://schemas.microsoft.com/office/drawing/2016/SVG/main" r:embed="rId6"/>
                </a:ext>
              </a:extLst>
            </a:blip>
            <a:stretch>
              <a:fillRect l="0" t="0" r="-41145" b="-38309"/>
            </a:stretch>
          </a:blipFill>
        </p:spPr>
      </p:sp>
      <p:sp>
        <p:nvSpPr>
          <p:cNvPr name="Freeform 10" id="10"/>
          <p:cNvSpPr/>
          <p:nvPr/>
        </p:nvSpPr>
        <p:spPr>
          <a:xfrm flipH="false" flipV="false" rot="0">
            <a:off x="9144000" y="1633185"/>
            <a:ext cx="877342" cy="1042600"/>
          </a:xfrm>
          <a:custGeom>
            <a:avLst/>
            <a:gdLst/>
            <a:ahLst/>
            <a:cxnLst/>
            <a:rect r="r" b="b" t="t" l="l"/>
            <a:pathLst>
              <a:path h="1042600" w="877342">
                <a:moveTo>
                  <a:pt x="0" y="0"/>
                </a:moveTo>
                <a:lnTo>
                  <a:pt x="877342" y="0"/>
                </a:lnTo>
                <a:lnTo>
                  <a:pt x="877342" y="1042600"/>
                </a:lnTo>
                <a:lnTo>
                  <a:pt x="0" y="1042600"/>
                </a:lnTo>
                <a:lnTo>
                  <a:pt x="0" y="0"/>
                </a:lnTo>
                <a:close/>
              </a:path>
            </a:pathLst>
          </a:custGeom>
          <a:blipFill>
            <a:blip r:embed="rId5">
              <a:extLst>
                <a:ext uri="{96DAC541-7B7A-43D3-8B79-37D633B846F1}">
                  <asvg:svgBlip xmlns:asvg="http://schemas.microsoft.com/office/drawing/2016/SVG/main" r:embed="rId6"/>
                </a:ext>
              </a:extLst>
            </a:blip>
            <a:stretch>
              <a:fillRect l="0" t="0" r="-41145" b="-38309"/>
            </a:stretch>
          </a:blipFill>
        </p:spPr>
      </p:sp>
      <p:sp>
        <p:nvSpPr>
          <p:cNvPr name="AutoShape 11" id="11"/>
          <p:cNvSpPr/>
          <p:nvPr/>
        </p:nvSpPr>
        <p:spPr>
          <a:xfrm rot="0">
            <a:off x="17549271" y="1042988"/>
            <a:ext cx="738729" cy="0"/>
          </a:xfrm>
          <a:prstGeom prst="line">
            <a:avLst/>
          </a:prstGeom>
          <a:ln cap="rnd" w="28575">
            <a:solidFill>
              <a:srgbClr val="DFEBF4"/>
            </a:solidFill>
            <a:prstDash val="solid"/>
            <a:headEnd type="none" len="sm" w="sm"/>
            <a:tailEnd type="none" len="sm" w="sm"/>
          </a:ln>
        </p:spPr>
      </p:sp>
      <p:sp>
        <p:nvSpPr>
          <p:cNvPr name="Freeform 12" id="12"/>
          <p:cNvSpPr/>
          <p:nvPr/>
        </p:nvSpPr>
        <p:spPr>
          <a:xfrm flipH="false" flipV="false" rot="0">
            <a:off x="11389930" y="0"/>
            <a:ext cx="6159341" cy="10287000"/>
          </a:xfrm>
          <a:custGeom>
            <a:avLst/>
            <a:gdLst/>
            <a:ahLst/>
            <a:cxnLst/>
            <a:rect r="r" b="b" t="t" l="l"/>
            <a:pathLst>
              <a:path h="10287000" w="6159341">
                <a:moveTo>
                  <a:pt x="0" y="0"/>
                </a:moveTo>
                <a:lnTo>
                  <a:pt x="6159341" y="0"/>
                </a:lnTo>
                <a:lnTo>
                  <a:pt x="6159341" y="10287000"/>
                </a:lnTo>
                <a:lnTo>
                  <a:pt x="0" y="10287000"/>
                </a:lnTo>
                <a:lnTo>
                  <a:pt x="0" y="0"/>
                </a:lnTo>
                <a:close/>
              </a:path>
            </a:pathLst>
          </a:custGeom>
          <a:blipFill>
            <a:blip r:embed="rId7"/>
            <a:stretch>
              <a:fillRect l="0" t="0" r="0" b="0"/>
            </a:stretch>
          </a:blipFill>
        </p:spPr>
      </p:sp>
      <p:sp>
        <p:nvSpPr>
          <p:cNvPr name="TextBox 13" id="13"/>
          <p:cNvSpPr txBox="true"/>
          <p:nvPr/>
        </p:nvSpPr>
        <p:spPr>
          <a:xfrm rot="0">
            <a:off x="401111" y="3588692"/>
            <a:ext cx="10481398" cy="3618851"/>
          </a:xfrm>
          <a:prstGeom prst="rect">
            <a:avLst/>
          </a:prstGeom>
        </p:spPr>
        <p:txBody>
          <a:bodyPr anchor="t" rtlCol="false" tIns="0" lIns="0" bIns="0" rIns="0">
            <a:spAutoFit/>
          </a:bodyPr>
          <a:lstStyle/>
          <a:p>
            <a:pPr algn="ctr">
              <a:lnSpc>
                <a:spcPts val="7212"/>
              </a:lnSpc>
            </a:pPr>
            <a:r>
              <a:rPr lang="en-US" sz="5152" b="true">
                <a:solidFill>
                  <a:srgbClr val="000000"/>
                </a:solidFill>
                <a:latin typeface="Open Sans Bold"/>
                <a:ea typeface="Open Sans Bold"/>
                <a:cs typeface="Open Sans Bold"/>
                <a:sym typeface="Open Sans Bold"/>
              </a:rPr>
              <a:t>2. Ruta a seguir por el personal que reparte correspondencia, considerando inicio y fin en al misma colonia.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0" y="9774837"/>
            <a:ext cx="10551351" cy="0"/>
          </a:xfrm>
          <a:prstGeom prst="line">
            <a:avLst/>
          </a:prstGeom>
          <a:ln cap="rnd" w="28575">
            <a:solidFill>
              <a:srgbClr val="DFEBF4"/>
            </a:solidFill>
            <a:prstDash val="solid"/>
            <a:headEnd type="none" len="sm" w="sm"/>
            <a:tailEnd type="none" len="sm" w="sm"/>
          </a:ln>
        </p:spPr>
      </p:sp>
      <p:sp>
        <p:nvSpPr>
          <p:cNvPr name="AutoShape 4" id="4"/>
          <p:cNvSpPr/>
          <p:nvPr/>
        </p:nvSpPr>
        <p:spPr>
          <a:xfrm rot="0">
            <a:off x="17549271" y="9774837"/>
            <a:ext cx="738729" cy="0"/>
          </a:xfrm>
          <a:prstGeom prst="line">
            <a:avLst/>
          </a:prstGeom>
          <a:ln cap="rnd" w="28575">
            <a:solidFill>
              <a:srgbClr val="DFEBF4"/>
            </a:solidFill>
            <a:prstDash val="solid"/>
            <a:headEnd type="none" len="sm" w="sm"/>
            <a:tailEnd type="none" len="sm" w="sm"/>
          </a:ln>
        </p:spPr>
      </p:sp>
      <p:grpSp>
        <p:nvGrpSpPr>
          <p:cNvPr name="Group 5" id="5"/>
          <p:cNvGrpSpPr/>
          <p:nvPr/>
        </p:nvGrpSpPr>
        <p:grpSpPr>
          <a:xfrm rot="5400000">
            <a:off x="719415" y="93176"/>
            <a:ext cx="1678378" cy="3117209"/>
            <a:chOff x="0" y="0"/>
            <a:chExt cx="3130550" cy="5814290"/>
          </a:xfrm>
        </p:grpSpPr>
        <p:sp>
          <p:nvSpPr>
            <p:cNvPr name="Freeform 6" id="6"/>
            <p:cNvSpPr/>
            <p:nvPr/>
          </p:nvSpPr>
          <p:spPr>
            <a:xfrm flipH="false" flipV="false" rot="0">
              <a:off x="0" y="0"/>
              <a:ext cx="3130550" cy="5814290"/>
            </a:xfrm>
            <a:custGeom>
              <a:avLst/>
              <a:gdLst/>
              <a:ahLst/>
              <a:cxnLst/>
              <a:rect r="r" b="b" t="t" l="l"/>
              <a:pathLst>
                <a:path h="5814290" w="3130550">
                  <a:moveTo>
                    <a:pt x="0" y="1123950"/>
                  </a:moveTo>
                  <a:lnTo>
                    <a:pt x="0" y="5814290"/>
                  </a:lnTo>
                  <a:lnTo>
                    <a:pt x="3130550" y="5814290"/>
                  </a:lnTo>
                  <a:lnTo>
                    <a:pt x="3130550" y="0"/>
                  </a:lnTo>
                  <a:close/>
                </a:path>
              </a:pathLst>
            </a:custGeom>
            <a:solidFill>
              <a:srgbClr val="060644"/>
            </a:solidFill>
          </p:spPr>
        </p:sp>
      </p:grpSp>
      <p:sp>
        <p:nvSpPr>
          <p:cNvPr name="Freeform 7" id="7"/>
          <p:cNvSpPr/>
          <p:nvPr/>
        </p:nvSpPr>
        <p:spPr>
          <a:xfrm flipH="false" flipV="false" rot="0">
            <a:off x="1028700" y="1028700"/>
            <a:ext cx="1171601" cy="1208970"/>
          </a:xfrm>
          <a:custGeom>
            <a:avLst/>
            <a:gdLst/>
            <a:ahLst/>
            <a:cxnLst/>
            <a:rect r="r" b="b" t="t" l="l"/>
            <a:pathLst>
              <a:path h="1208970" w="1171601">
                <a:moveTo>
                  <a:pt x="0" y="0"/>
                </a:moveTo>
                <a:lnTo>
                  <a:pt x="1171601" y="0"/>
                </a:lnTo>
                <a:lnTo>
                  <a:pt x="1171601" y="1208970"/>
                </a:lnTo>
                <a:lnTo>
                  <a:pt x="0" y="12089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8" id="8"/>
          <p:cNvSpPr/>
          <p:nvPr/>
        </p:nvSpPr>
        <p:spPr>
          <a:xfrm rot="0">
            <a:off x="2792520" y="1028700"/>
            <a:ext cx="7758831" cy="0"/>
          </a:xfrm>
          <a:prstGeom prst="line">
            <a:avLst/>
          </a:prstGeom>
          <a:ln cap="rnd" w="28575">
            <a:solidFill>
              <a:srgbClr val="2E2768"/>
            </a:solidFill>
            <a:prstDash val="solid"/>
            <a:headEnd type="none" len="sm" w="sm"/>
            <a:tailEnd type="none" len="sm" w="sm"/>
          </a:ln>
        </p:spPr>
      </p:sp>
      <p:sp>
        <p:nvSpPr>
          <p:cNvPr name="Freeform 9" id="9"/>
          <p:cNvSpPr/>
          <p:nvPr/>
        </p:nvSpPr>
        <p:spPr>
          <a:xfrm flipH="false" flipV="false" rot="0">
            <a:off x="2074051" y="8215700"/>
            <a:ext cx="877342" cy="1042600"/>
          </a:xfrm>
          <a:custGeom>
            <a:avLst/>
            <a:gdLst/>
            <a:ahLst/>
            <a:cxnLst/>
            <a:rect r="r" b="b" t="t" l="l"/>
            <a:pathLst>
              <a:path h="1042600" w="877342">
                <a:moveTo>
                  <a:pt x="0" y="0"/>
                </a:moveTo>
                <a:lnTo>
                  <a:pt x="877342" y="0"/>
                </a:lnTo>
                <a:lnTo>
                  <a:pt x="877342" y="1042600"/>
                </a:lnTo>
                <a:lnTo>
                  <a:pt x="0" y="1042600"/>
                </a:lnTo>
                <a:lnTo>
                  <a:pt x="0" y="0"/>
                </a:lnTo>
                <a:close/>
              </a:path>
            </a:pathLst>
          </a:custGeom>
          <a:blipFill>
            <a:blip r:embed="rId5">
              <a:extLst>
                <a:ext uri="{96DAC541-7B7A-43D3-8B79-37D633B846F1}">
                  <asvg:svgBlip xmlns:asvg="http://schemas.microsoft.com/office/drawing/2016/SVG/main" r:embed="rId6"/>
                </a:ext>
              </a:extLst>
            </a:blip>
            <a:stretch>
              <a:fillRect l="0" t="0" r="-41145" b="-38309"/>
            </a:stretch>
          </a:blipFill>
        </p:spPr>
      </p:sp>
      <p:sp>
        <p:nvSpPr>
          <p:cNvPr name="Freeform 10" id="10"/>
          <p:cNvSpPr/>
          <p:nvPr/>
        </p:nvSpPr>
        <p:spPr>
          <a:xfrm flipH="false" flipV="false" rot="0">
            <a:off x="9144000" y="1633185"/>
            <a:ext cx="877342" cy="1042600"/>
          </a:xfrm>
          <a:custGeom>
            <a:avLst/>
            <a:gdLst/>
            <a:ahLst/>
            <a:cxnLst/>
            <a:rect r="r" b="b" t="t" l="l"/>
            <a:pathLst>
              <a:path h="1042600" w="877342">
                <a:moveTo>
                  <a:pt x="0" y="0"/>
                </a:moveTo>
                <a:lnTo>
                  <a:pt x="877342" y="0"/>
                </a:lnTo>
                <a:lnTo>
                  <a:pt x="877342" y="1042600"/>
                </a:lnTo>
                <a:lnTo>
                  <a:pt x="0" y="1042600"/>
                </a:lnTo>
                <a:lnTo>
                  <a:pt x="0" y="0"/>
                </a:lnTo>
                <a:close/>
              </a:path>
            </a:pathLst>
          </a:custGeom>
          <a:blipFill>
            <a:blip r:embed="rId5">
              <a:extLst>
                <a:ext uri="{96DAC541-7B7A-43D3-8B79-37D633B846F1}">
                  <asvg:svgBlip xmlns:asvg="http://schemas.microsoft.com/office/drawing/2016/SVG/main" r:embed="rId6"/>
                </a:ext>
              </a:extLst>
            </a:blip>
            <a:stretch>
              <a:fillRect l="0" t="0" r="-41145" b="-38309"/>
            </a:stretch>
          </a:blipFill>
        </p:spPr>
      </p:sp>
      <p:sp>
        <p:nvSpPr>
          <p:cNvPr name="AutoShape 11" id="11"/>
          <p:cNvSpPr/>
          <p:nvPr/>
        </p:nvSpPr>
        <p:spPr>
          <a:xfrm rot="0">
            <a:off x="17549271" y="1042988"/>
            <a:ext cx="738729" cy="0"/>
          </a:xfrm>
          <a:prstGeom prst="line">
            <a:avLst/>
          </a:prstGeom>
          <a:ln cap="rnd" w="28575">
            <a:solidFill>
              <a:srgbClr val="DFEBF4"/>
            </a:solidFill>
            <a:prstDash val="solid"/>
            <a:headEnd type="none" len="sm" w="sm"/>
            <a:tailEnd type="none" len="sm" w="sm"/>
          </a:ln>
        </p:spPr>
      </p:sp>
      <p:sp>
        <p:nvSpPr>
          <p:cNvPr name="Freeform 12" id="12"/>
          <p:cNvSpPr/>
          <p:nvPr/>
        </p:nvSpPr>
        <p:spPr>
          <a:xfrm flipH="false" flipV="false" rot="0">
            <a:off x="10867508" y="0"/>
            <a:ext cx="7483793" cy="10287000"/>
          </a:xfrm>
          <a:custGeom>
            <a:avLst/>
            <a:gdLst/>
            <a:ahLst/>
            <a:cxnLst/>
            <a:rect r="r" b="b" t="t" l="l"/>
            <a:pathLst>
              <a:path h="10287000" w="7483793">
                <a:moveTo>
                  <a:pt x="0" y="0"/>
                </a:moveTo>
                <a:lnTo>
                  <a:pt x="7483792" y="0"/>
                </a:lnTo>
                <a:lnTo>
                  <a:pt x="7483792" y="10287000"/>
                </a:lnTo>
                <a:lnTo>
                  <a:pt x="0" y="10287000"/>
                </a:lnTo>
                <a:lnTo>
                  <a:pt x="0" y="0"/>
                </a:lnTo>
                <a:close/>
              </a:path>
            </a:pathLst>
          </a:custGeom>
          <a:blipFill>
            <a:blip r:embed="rId7"/>
            <a:stretch>
              <a:fillRect l="0" t="0" r="0" b="0"/>
            </a:stretch>
          </a:blipFill>
        </p:spPr>
      </p:sp>
      <p:sp>
        <p:nvSpPr>
          <p:cNvPr name="TextBox 13" id="13"/>
          <p:cNvSpPr txBox="true"/>
          <p:nvPr/>
        </p:nvSpPr>
        <p:spPr>
          <a:xfrm rot="0">
            <a:off x="469872" y="3908694"/>
            <a:ext cx="9551469" cy="2959797"/>
          </a:xfrm>
          <a:prstGeom prst="rect">
            <a:avLst/>
          </a:prstGeom>
        </p:spPr>
        <p:txBody>
          <a:bodyPr anchor="t" rtlCol="false" tIns="0" lIns="0" bIns="0" rIns="0">
            <a:spAutoFit/>
          </a:bodyPr>
          <a:lstStyle/>
          <a:p>
            <a:pPr algn="ctr">
              <a:lnSpc>
                <a:spcPts val="7843"/>
              </a:lnSpc>
            </a:pPr>
            <a:r>
              <a:rPr lang="en-US" sz="5602" b="true">
                <a:solidFill>
                  <a:srgbClr val="000000"/>
                </a:solidFill>
                <a:latin typeface="Open Sans Bold"/>
                <a:ea typeface="Open Sans Bold"/>
                <a:cs typeface="Open Sans Bold"/>
                <a:sym typeface="Open Sans Bold"/>
              </a:rPr>
              <a:t>3. Valor de flujo máximo de información del nodo inicial al nodo final.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AutoShape 3" id="3"/>
          <p:cNvSpPr/>
          <p:nvPr/>
        </p:nvSpPr>
        <p:spPr>
          <a:xfrm rot="0">
            <a:off x="0" y="9774837"/>
            <a:ext cx="10551351" cy="0"/>
          </a:xfrm>
          <a:prstGeom prst="line">
            <a:avLst/>
          </a:prstGeom>
          <a:ln cap="rnd" w="28575">
            <a:solidFill>
              <a:srgbClr val="DFEBF4"/>
            </a:solidFill>
            <a:prstDash val="solid"/>
            <a:headEnd type="none" len="sm" w="sm"/>
            <a:tailEnd type="none" len="sm" w="sm"/>
          </a:ln>
        </p:spPr>
      </p:sp>
      <p:sp>
        <p:nvSpPr>
          <p:cNvPr name="Freeform 4" id="4"/>
          <p:cNvSpPr/>
          <p:nvPr/>
        </p:nvSpPr>
        <p:spPr>
          <a:xfrm flipH="false" flipV="false" rot="0">
            <a:off x="10697874" y="0"/>
            <a:ext cx="6704875" cy="10044756"/>
          </a:xfrm>
          <a:custGeom>
            <a:avLst/>
            <a:gdLst/>
            <a:ahLst/>
            <a:cxnLst/>
            <a:rect r="r" b="b" t="t" l="l"/>
            <a:pathLst>
              <a:path h="10044756" w="6704875">
                <a:moveTo>
                  <a:pt x="0" y="0"/>
                </a:moveTo>
                <a:lnTo>
                  <a:pt x="6704875" y="0"/>
                </a:lnTo>
                <a:lnTo>
                  <a:pt x="6704875" y="10044756"/>
                </a:lnTo>
                <a:lnTo>
                  <a:pt x="0" y="10044756"/>
                </a:lnTo>
                <a:lnTo>
                  <a:pt x="0" y="0"/>
                </a:lnTo>
                <a:close/>
              </a:path>
            </a:pathLst>
          </a:custGeom>
          <a:blipFill>
            <a:blip r:embed="rId3"/>
            <a:stretch>
              <a:fillRect l="-62853" t="0" r="-62853" b="0"/>
            </a:stretch>
          </a:blipFill>
        </p:spPr>
      </p:sp>
      <p:sp>
        <p:nvSpPr>
          <p:cNvPr name="AutoShape 5" id="5"/>
          <p:cNvSpPr/>
          <p:nvPr/>
        </p:nvSpPr>
        <p:spPr>
          <a:xfrm rot="0">
            <a:off x="17549271" y="9774837"/>
            <a:ext cx="738729" cy="0"/>
          </a:xfrm>
          <a:prstGeom prst="line">
            <a:avLst/>
          </a:prstGeom>
          <a:ln cap="rnd" w="28575">
            <a:solidFill>
              <a:srgbClr val="DFEBF4"/>
            </a:solidFill>
            <a:prstDash val="solid"/>
            <a:headEnd type="none" len="sm" w="sm"/>
            <a:tailEnd type="none" len="sm" w="sm"/>
          </a:ln>
        </p:spPr>
      </p:sp>
      <p:grpSp>
        <p:nvGrpSpPr>
          <p:cNvPr name="Group 6" id="6"/>
          <p:cNvGrpSpPr/>
          <p:nvPr/>
        </p:nvGrpSpPr>
        <p:grpSpPr>
          <a:xfrm rot="5400000">
            <a:off x="719415" y="93176"/>
            <a:ext cx="1678378" cy="3117209"/>
            <a:chOff x="0" y="0"/>
            <a:chExt cx="3130550" cy="5814290"/>
          </a:xfrm>
        </p:grpSpPr>
        <p:sp>
          <p:nvSpPr>
            <p:cNvPr name="Freeform 7" id="7"/>
            <p:cNvSpPr/>
            <p:nvPr/>
          </p:nvSpPr>
          <p:spPr>
            <a:xfrm flipH="false" flipV="false" rot="0">
              <a:off x="0" y="0"/>
              <a:ext cx="3130550" cy="5814290"/>
            </a:xfrm>
            <a:custGeom>
              <a:avLst/>
              <a:gdLst/>
              <a:ahLst/>
              <a:cxnLst/>
              <a:rect r="r" b="b" t="t" l="l"/>
              <a:pathLst>
                <a:path h="5814290" w="3130550">
                  <a:moveTo>
                    <a:pt x="0" y="1123950"/>
                  </a:moveTo>
                  <a:lnTo>
                    <a:pt x="0" y="5814290"/>
                  </a:lnTo>
                  <a:lnTo>
                    <a:pt x="3130550" y="5814290"/>
                  </a:lnTo>
                  <a:lnTo>
                    <a:pt x="3130550" y="0"/>
                  </a:lnTo>
                  <a:close/>
                </a:path>
              </a:pathLst>
            </a:custGeom>
            <a:solidFill>
              <a:srgbClr val="060644"/>
            </a:solidFill>
          </p:spPr>
        </p:sp>
      </p:grpSp>
      <p:grpSp>
        <p:nvGrpSpPr>
          <p:cNvPr name="Group 8" id="8"/>
          <p:cNvGrpSpPr/>
          <p:nvPr/>
        </p:nvGrpSpPr>
        <p:grpSpPr>
          <a:xfrm rot="0">
            <a:off x="10697874" y="6337521"/>
            <a:ext cx="6704875" cy="3949479"/>
            <a:chOff x="0" y="0"/>
            <a:chExt cx="3130550" cy="1844038"/>
          </a:xfrm>
        </p:grpSpPr>
        <p:sp>
          <p:nvSpPr>
            <p:cNvPr name="Freeform 9" id="9"/>
            <p:cNvSpPr/>
            <p:nvPr/>
          </p:nvSpPr>
          <p:spPr>
            <a:xfrm flipH="false" flipV="false" rot="0">
              <a:off x="0" y="0"/>
              <a:ext cx="3130550" cy="1844038"/>
            </a:xfrm>
            <a:custGeom>
              <a:avLst/>
              <a:gdLst/>
              <a:ahLst/>
              <a:cxnLst/>
              <a:rect r="r" b="b" t="t" l="l"/>
              <a:pathLst>
                <a:path h="1844038" w="3130550">
                  <a:moveTo>
                    <a:pt x="0" y="1123950"/>
                  </a:moveTo>
                  <a:lnTo>
                    <a:pt x="0" y="1844038"/>
                  </a:lnTo>
                  <a:lnTo>
                    <a:pt x="3130550" y="1844038"/>
                  </a:lnTo>
                  <a:lnTo>
                    <a:pt x="3130550" y="0"/>
                  </a:lnTo>
                  <a:close/>
                </a:path>
              </a:pathLst>
            </a:custGeom>
            <a:solidFill>
              <a:srgbClr val="060644"/>
            </a:solidFill>
          </p:spPr>
        </p:sp>
      </p:grpSp>
      <p:sp>
        <p:nvSpPr>
          <p:cNvPr name="Freeform 10" id="10"/>
          <p:cNvSpPr/>
          <p:nvPr/>
        </p:nvSpPr>
        <p:spPr>
          <a:xfrm flipH="false" flipV="false" rot="0">
            <a:off x="1028700" y="1028700"/>
            <a:ext cx="1171601" cy="1208970"/>
          </a:xfrm>
          <a:custGeom>
            <a:avLst/>
            <a:gdLst/>
            <a:ahLst/>
            <a:cxnLst/>
            <a:rect r="r" b="b" t="t" l="l"/>
            <a:pathLst>
              <a:path h="1208970" w="1171601">
                <a:moveTo>
                  <a:pt x="0" y="0"/>
                </a:moveTo>
                <a:lnTo>
                  <a:pt x="1171601" y="0"/>
                </a:lnTo>
                <a:lnTo>
                  <a:pt x="1171601" y="1208970"/>
                </a:lnTo>
                <a:lnTo>
                  <a:pt x="0" y="12089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11" id="11"/>
          <p:cNvSpPr/>
          <p:nvPr/>
        </p:nvSpPr>
        <p:spPr>
          <a:xfrm rot="0">
            <a:off x="2792520" y="1028700"/>
            <a:ext cx="7758831" cy="0"/>
          </a:xfrm>
          <a:prstGeom prst="line">
            <a:avLst/>
          </a:prstGeom>
          <a:ln cap="rnd" w="28575">
            <a:solidFill>
              <a:srgbClr val="2E2768"/>
            </a:solidFill>
            <a:prstDash val="solid"/>
            <a:headEnd type="none" len="sm" w="sm"/>
            <a:tailEnd type="none" len="sm" w="sm"/>
          </a:ln>
        </p:spPr>
      </p:sp>
      <p:sp>
        <p:nvSpPr>
          <p:cNvPr name="Freeform 12" id="12"/>
          <p:cNvSpPr/>
          <p:nvPr/>
        </p:nvSpPr>
        <p:spPr>
          <a:xfrm flipH="false" flipV="false" rot="0">
            <a:off x="2074051" y="8215700"/>
            <a:ext cx="877342" cy="1042600"/>
          </a:xfrm>
          <a:custGeom>
            <a:avLst/>
            <a:gdLst/>
            <a:ahLst/>
            <a:cxnLst/>
            <a:rect r="r" b="b" t="t" l="l"/>
            <a:pathLst>
              <a:path h="1042600" w="877342">
                <a:moveTo>
                  <a:pt x="0" y="0"/>
                </a:moveTo>
                <a:lnTo>
                  <a:pt x="877342" y="0"/>
                </a:lnTo>
                <a:lnTo>
                  <a:pt x="877342" y="1042600"/>
                </a:lnTo>
                <a:lnTo>
                  <a:pt x="0" y="1042600"/>
                </a:lnTo>
                <a:lnTo>
                  <a:pt x="0" y="0"/>
                </a:lnTo>
                <a:close/>
              </a:path>
            </a:pathLst>
          </a:custGeom>
          <a:blipFill>
            <a:blip r:embed="rId6">
              <a:extLst>
                <a:ext uri="{96DAC541-7B7A-43D3-8B79-37D633B846F1}">
                  <asvg:svgBlip xmlns:asvg="http://schemas.microsoft.com/office/drawing/2016/SVG/main" r:embed="rId7"/>
                </a:ext>
              </a:extLst>
            </a:blip>
            <a:stretch>
              <a:fillRect l="0" t="0" r="-41145" b="-38309"/>
            </a:stretch>
          </a:blipFill>
        </p:spPr>
      </p:sp>
      <p:sp>
        <p:nvSpPr>
          <p:cNvPr name="Freeform 13" id="13"/>
          <p:cNvSpPr/>
          <p:nvPr/>
        </p:nvSpPr>
        <p:spPr>
          <a:xfrm flipH="false" flipV="false" rot="0">
            <a:off x="9144000" y="1633185"/>
            <a:ext cx="877342" cy="1042600"/>
          </a:xfrm>
          <a:custGeom>
            <a:avLst/>
            <a:gdLst/>
            <a:ahLst/>
            <a:cxnLst/>
            <a:rect r="r" b="b" t="t" l="l"/>
            <a:pathLst>
              <a:path h="1042600" w="877342">
                <a:moveTo>
                  <a:pt x="0" y="0"/>
                </a:moveTo>
                <a:lnTo>
                  <a:pt x="877342" y="0"/>
                </a:lnTo>
                <a:lnTo>
                  <a:pt x="877342" y="1042600"/>
                </a:lnTo>
                <a:lnTo>
                  <a:pt x="0" y="1042600"/>
                </a:lnTo>
                <a:lnTo>
                  <a:pt x="0" y="0"/>
                </a:lnTo>
                <a:close/>
              </a:path>
            </a:pathLst>
          </a:custGeom>
          <a:blipFill>
            <a:blip r:embed="rId6">
              <a:extLst>
                <a:ext uri="{96DAC541-7B7A-43D3-8B79-37D633B846F1}">
                  <asvg:svgBlip xmlns:asvg="http://schemas.microsoft.com/office/drawing/2016/SVG/main" r:embed="rId7"/>
                </a:ext>
              </a:extLst>
            </a:blip>
            <a:stretch>
              <a:fillRect l="0" t="0" r="-41145" b="-38309"/>
            </a:stretch>
          </a:blipFill>
        </p:spPr>
      </p:sp>
      <p:sp>
        <p:nvSpPr>
          <p:cNvPr name="AutoShape 14" id="14"/>
          <p:cNvSpPr/>
          <p:nvPr/>
        </p:nvSpPr>
        <p:spPr>
          <a:xfrm rot="0">
            <a:off x="17549271" y="1042988"/>
            <a:ext cx="738729" cy="0"/>
          </a:xfrm>
          <a:prstGeom prst="line">
            <a:avLst/>
          </a:prstGeom>
          <a:ln cap="rnd" w="28575">
            <a:solidFill>
              <a:srgbClr val="DFEBF4"/>
            </a:solidFill>
            <a:prstDash val="solid"/>
            <a:headEnd type="none" len="sm" w="sm"/>
            <a:tailEnd type="none" len="sm" w="sm"/>
          </a:ln>
        </p:spPr>
      </p:sp>
      <p:sp>
        <p:nvSpPr>
          <p:cNvPr name="Freeform 15" id="15"/>
          <p:cNvSpPr/>
          <p:nvPr/>
        </p:nvSpPr>
        <p:spPr>
          <a:xfrm flipH="false" flipV="false" rot="0">
            <a:off x="913285" y="3701520"/>
            <a:ext cx="8545200" cy="6547759"/>
          </a:xfrm>
          <a:custGeom>
            <a:avLst/>
            <a:gdLst/>
            <a:ahLst/>
            <a:cxnLst/>
            <a:rect r="r" b="b" t="t" l="l"/>
            <a:pathLst>
              <a:path h="6547759" w="8545200">
                <a:moveTo>
                  <a:pt x="0" y="0"/>
                </a:moveTo>
                <a:lnTo>
                  <a:pt x="8545200" y="0"/>
                </a:lnTo>
                <a:lnTo>
                  <a:pt x="8545200" y="6547759"/>
                </a:lnTo>
                <a:lnTo>
                  <a:pt x="0" y="6547759"/>
                </a:lnTo>
                <a:lnTo>
                  <a:pt x="0" y="0"/>
                </a:lnTo>
                <a:close/>
              </a:path>
            </a:pathLst>
          </a:custGeom>
          <a:blipFill>
            <a:blip r:embed="rId8"/>
            <a:stretch>
              <a:fillRect l="0" t="0" r="0" b="0"/>
            </a:stretch>
          </a:blipFill>
        </p:spPr>
      </p:sp>
      <p:sp>
        <p:nvSpPr>
          <p:cNvPr name="TextBox 16" id="16"/>
          <p:cNvSpPr txBox="true"/>
          <p:nvPr/>
        </p:nvSpPr>
        <p:spPr>
          <a:xfrm rot="0">
            <a:off x="124186" y="2618635"/>
            <a:ext cx="9458485" cy="869935"/>
          </a:xfrm>
          <a:prstGeom prst="rect">
            <a:avLst/>
          </a:prstGeom>
        </p:spPr>
        <p:txBody>
          <a:bodyPr anchor="t" rtlCol="false" tIns="0" lIns="0" bIns="0" rIns="0">
            <a:spAutoFit/>
          </a:bodyPr>
          <a:lstStyle/>
          <a:p>
            <a:pPr algn="ctr">
              <a:lnSpc>
                <a:spcPts val="3500"/>
              </a:lnSpc>
            </a:pPr>
            <a:r>
              <a:rPr lang="en-US" sz="2500" b="true">
                <a:solidFill>
                  <a:srgbClr val="000000"/>
                </a:solidFill>
                <a:latin typeface="Open Sans Bold"/>
                <a:ea typeface="Open Sans Bold"/>
                <a:cs typeface="Open Sans Bold"/>
                <a:sym typeface="Open Sans Bold"/>
              </a:rPr>
              <a:t>4. La distancia más corta entre dos puntos: el de la ubicación de la nueva central con respecto al más cercano.</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634834" y="-2057400"/>
            <a:ext cx="6624466" cy="3086100"/>
            <a:chOff x="0" y="0"/>
            <a:chExt cx="1744715" cy="812800"/>
          </a:xfrm>
        </p:grpSpPr>
        <p:sp>
          <p:nvSpPr>
            <p:cNvPr name="Freeform 3" id="3"/>
            <p:cNvSpPr/>
            <p:nvPr/>
          </p:nvSpPr>
          <p:spPr>
            <a:xfrm flipH="false" flipV="false" rot="0">
              <a:off x="0" y="0"/>
              <a:ext cx="1744715" cy="812800"/>
            </a:xfrm>
            <a:custGeom>
              <a:avLst/>
              <a:gdLst/>
              <a:ahLst/>
              <a:cxnLst/>
              <a:rect r="r" b="b" t="t" l="l"/>
              <a:pathLst>
                <a:path h="812800" w="1744715">
                  <a:moveTo>
                    <a:pt x="0" y="0"/>
                  </a:moveTo>
                  <a:lnTo>
                    <a:pt x="1744715" y="0"/>
                  </a:lnTo>
                  <a:lnTo>
                    <a:pt x="1744715" y="812800"/>
                  </a:lnTo>
                  <a:lnTo>
                    <a:pt x="0" y="812800"/>
                  </a:lnTo>
                  <a:close/>
                </a:path>
              </a:pathLst>
            </a:custGeom>
            <a:solidFill>
              <a:srgbClr val="060644"/>
            </a:solidFill>
          </p:spPr>
        </p:sp>
        <p:sp>
          <p:nvSpPr>
            <p:cNvPr name="TextBox 4" id="4"/>
            <p:cNvSpPr txBox="true"/>
            <p:nvPr/>
          </p:nvSpPr>
          <p:spPr>
            <a:xfrm>
              <a:off x="0" y="-66675"/>
              <a:ext cx="1744715" cy="879475"/>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6817" y="9258300"/>
            <a:ext cx="6624466" cy="3086100"/>
            <a:chOff x="0" y="0"/>
            <a:chExt cx="1744715" cy="812800"/>
          </a:xfrm>
        </p:grpSpPr>
        <p:sp>
          <p:nvSpPr>
            <p:cNvPr name="Freeform 6" id="6"/>
            <p:cNvSpPr/>
            <p:nvPr/>
          </p:nvSpPr>
          <p:spPr>
            <a:xfrm flipH="false" flipV="false" rot="0">
              <a:off x="0" y="0"/>
              <a:ext cx="1744715" cy="812800"/>
            </a:xfrm>
            <a:custGeom>
              <a:avLst/>
              <a:gdLst/>
              <a:ahLst/>
              <a:cxnLst/>
              <a:rect r="r" b="b" t="t" l="l"/>
              <a:pathLst>
                <a:path h="812800" w="1744715">
                  <a:moveTo>
                    <a:pt x="0" y="0"/>
                  </a:moveTo>
                  <a:lnTo>
                    <a:pt x="1744715" y="0"/>
                  </a:lnTo>
                  <a:lnTo>
                    <a:pt x="1744715" y="812800"/>
                  </a:lnTo>
                  <a:lnTo>
                    <a:pt x="0" y="812800"/>
                  </a:lnTo>
                  <a:close/>
                </a:path>
              </a:pathLst>
            </a:custGeom>
            <a:solidFill>
              <a:srgbClr val="060644"/>
            </a:solidFill>
          </p:spPr>
        </p:sp>
        <p:sp>
          <p:nvSpPr>
            <p:cNvPr name="TextBox 7" id="7"/>
            <p:cNvSpPr txBox="true"/>
            <p:nvPr/>
          </p:nvSpPr>
          <p:spPr>
            <a:xfrm>
              <a:off x="0" y="-66675"/>
              <a:ext cx="1744715" cy="879475"/>
            </a:xfrm>
            <a:prstGeom prst="rect">
              <a:avLst/>
            </a:prstGeom>
          </p:spPr>
          <p:txBody>
            <a:bodyPr anchor="ctr" rtlCol="false" tIns="50800" lIns="50800" bIns="50800" rIns="50800"/>
            <a:lstStyle/>
            <a:p>
              <a:pPr algn="ctr">
                <a:lnSpc>
                  <a:spcPts val="2800"/>
                </a:lnSpc>
              </a:pPr>
            </a:p>
          </p:txBody>
        </p:sp>
      </p:grpSp>
      <p:sp>
        <p:nvSpPr>
          <p:cNvPr name="TextBox 8" id="8"/>
          <p:cNvSpPr txBox="true"/>
          <p:nvPr/>
        </p:nvSpPr>
        <p:spPr>
          <a:xfrm rot="0">
            <a:off x="1028700" y="685800"/>
            <a:ext cx="3524934" cy="685800"/>
          </a:xfrm>
          <a:prstGeom prst="rect">
            <a:avLst/>
          </a:prstGeom>
        </p:spPr>
        <p:txBody>
          <a:bodyPr anchor="t" rtlCol="false" tIns="0" lIns="0" bIns="0" rIns="0">
            <a:spAutoFit/>
          </a:bodyPr>
          <a:lstStyle/>
          <a:p>
            <a:pPr algn="l">
              <a:lnSpc>
                <a:spcPts val="4950"/>
              </a:lnSpc>
            </a:pPr>
            <a:r>
              <a:rPr lang="en-US" sz="4500" b="true">
                <a:solidFill>
                  <a:srgbClr val="000000"/>
                </a:solidFill>
                <a:latin typeface="Poppins Semi-Bold"/>
                <a:ea typeface="Poppins Semi-Bold"/>
                <a:cs typeface="Poppins Semi-Bold"/>
                <a:sym typeface="Poppins Semi-Bold"/>
              </a:rPr>
              <a:t>Algoritmos</a:t>
            </a:r>
          </a:p>
        </p:txBody>
      </p:sp>
      <p:graphicFrame>
        <p:nvGraphicFramePr>
          <p:cNvPr name="Table 9" id="9"/>
          <p:cNvGraphicFramePr>
            <a:graphicFrameLocks noGrp="true"/>
          </p:cNvGraphicFramePr>
          <p:nvPr/>
        </p:nvGraphicFramePr>
        <p:xfrm>
          <a:off x="1509038" y="1427382"/>
          <a:ext cx="15750262" cy="7432236"/>
        </p:xfrm>
        <a:graphic>
          <a:graphicData uri="http://schemas.openxmlformats.org/drawingml/2006/table">
            <a:tbl>
              <a:tblPr/>
              <a:tblGrid>
                <a:gridCol w="11679269"/>
                <a:gridCol w="4070993"/>
              </a:tblGrid>
              <a:tr h="1486447">
                <a:tc>
                  <a:txBody>
                    <a:bodyPr anchor="t" rtlCol="false"/>
                    <a:lstStyle/>
                    <a:p>
                      <a:pPr algn="ctr">
                        <a:lnSpc>
                          <a:spcPts val="4480"/>
                        </a:lnSpc>
                        <a:defRPr/>
                      </a:pPr>
                      <a:r>
                        <a:rPr lang="en-US" sz="3200" b="true">
                          <a:solidFill>
                            <a:srgbClr val="FFFFFF"/>
                          </a:solidFill>
                          <a:latin typeface="Garet Bold"/>
                          <a:ea typeface="Garet Bold"/>
                          <a:cs typeface="Garet Bold"/>
                          <a:sym typeface="Garet Bold"/>
                        </a:rPr>
                        <a:t>Algoritmo</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0D0F68"/>
                    </a:solidFill>
                  </a:tcPr>
                </a:tc>
                <a:tc>
                  <a:txBody>
                    <a:bodyPr anchor="t" rtlCol="false"/>
                    <a:lstStyle/>
                    <a:p>
                      <a:pPr algn="ctr">
                        <a:lnSpc>
                          <a:spcPts val="4480"/>
                        </a:lnSpc>
                        <a:defRPr/>
                      </a:pPr>
                      <a:r>
                        <a:rPr lang="en-US" sz="3200" b="true">
                          <a:solidFill>
                            <a:srgbClr val="FFFFFF"/>
                          </a:solidFill>
                          <a:latin typeface="Garet Bold"/>
                          <a:ea typeface="Garet Bold"/>
                          <a:cs typeface="Garet Bold"/>
                          <a:sym typeface="Garet Bold"/>
                        </a:rPr>
                        <a:t>Complejidad</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0D0F68"/>
                    </a:solidFill>
                  </a:tcPr>
                </a:tc>
              </a:tr>
              <a:tr h="1486447">
                <a:tc>
                  <a:txBody>
                    <a:bodyPr anchor="t" rtlCol="false"/>
                    <a:lstStyle/>
                    <a:p>
                      <a:pPr algn="ctr">
                        <a:lnSpc>
                          <a:spcPts val="2799"/>
                        </a:lnSpc>
                        <a:defRPr/>
                      </a:pPr>
                      <a:r>
                        <a:rPr lang="en-US" sz="1999">
                          <a:solidFill>
                            <a:srgbClr val="FBFBFB"/>
                          </a:solidFill>
                          <a:latin typeface="Garet"/>
                          <a:ea typeface="Garet"/>
                          <a:cs typeface="Garet"/>
                          <a:sym typeface="Garet"/>
                        </a:rPr>
                        <a:t>Punto 1 (Floyd-Warshall)</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4A7EBB"/>
                    </a:solidFill>
                  </a:tcPr>
                </a:tc>
                <a:tc>
                  <a:txBody>
                    <a:bodyPr anchor="t" rtlCol="false"/>
                    <a:lstStyle/>
                    <a:p>
                      <a:pPr algn="ctr">
                        <a:lnSpc>
                          <a:spcPts val="2799"/>
                        </a:lnSpc>
                        <a:defRPr/>
                      </a:pPr>
                      <a:r>
                        <a:rPr lang="en-US" sz="1999">
                          <a:solidFill>
                            <a:srgbClr val="0D0F68"/>
                          </a:solidFill>
                          <a:latin typeface="Garet"/>
                          <a:ea typeface="Garet"/>
                          <a:cs typeface="Garet"/>
                          <a:sym typeface="Garet"/>
                        </a:rPr>
                        <a:t>O(n^3)</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C7DEEB"/>
                    </a:solidFill>
                  </a:tcPr>
                </a:tc>
              </a:tr>
              <a:tr h="1486447">
                <a:tc>
                  <a:txBody>
                    <a:bodyPr anchor="t" rtlCol="false"/>
                    <a:lstStyle/>
                    <a:p>
                      <a:pPr algn="ctr">
                        <a:lnSpc>
                          <a:spcPts val="2799"/>
                        </a:lnSpc>
                        <a:defRPr/>
                      </a:pPr>
                      <a:r>
                        <a:rPr lang="en-US" sz="1999">
                          <a:solidFill>
                            <a:srgbClr val="FBFBFB"/>
                          </a:solidFill>
                          <a:latin typeface="Garet"/>
                          <a:ea typeface="Garet"/>
                          <a:cs typeface="Garet"/>
                          <a:sym typeface="Garet"/>
                        </a:rPr>
                        <a:t>Punto 2 ( TSP (Traveling Salesman Problem) y Codicioso)</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4A7EBB"/>
                    </a:solidFill>
                  </a:tcPr>
                </a:tc>
                <a:tc>
                  <a:txBody>
                    <a:bodyPr anchor="t" rtlCol="false"/>
                    <a:lstStyle/>
                    <a:p>
                      <a:pPr algn="ctr">
                        <a:lnSpc>
                          <a:spcPts val="2799"/>
                        </a:lnSpc>
                        <a:defRPr/>
                      </a:pPr>
                      <a:r>
                        <a:rPr lang="en-US" sz="1999">
                          <a:solidFill>
                            <a:srgbClr val="0D0F68"/>
                          </a:solidFill>
                          <a:latin typeface="Garet"/>
                          <a:ea typeface="Garet"/>
                          <a:cs typeface="Garet"/>
                          <a:sym typeface="Garet"/>
                        </a:rPr>
                        <a:t>O(n^2)</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C7DEEB"/>
                    </a:solidFill>
                  </a:tcPr>
                </a:tc>
              </a:tr>
              <a:tr h="1486447">
                <a:tc>
                  <a:txBody>
                    <a:bodyPr anchor="t" rtlCol="false"/>
                    <a:lstStyle/>
                    <a:p>
                      <a:pPr algn="ctr">
                        <a:lnSpc>
                          <a:spcPts val="2799"/>
                        </a:lnSpc>
                        <a:defRPr/>
                      </a:pPr>
                      <a:r>
                        <a:rPr lang="en-US" sz="1999">
                          <a:solidFill>
                            <a:srgbClr val="FBFBFB"/>
                          </a:solidFill>
                          <a:latin typeface="Garet"/>
                          <a:ea typeface="Garet"/>
                          <a:cs typeface="Garet"/>
                          <a:sym typeface="Garet"/>
                        </a:rPr>
                        <a:t>Punto 3 (Edmonds-Karp)</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4A7EBB"/>
                    </a:solidFill>
                  </a:tcPr>
                </a:tc>
                <a:tc>
                  <a:txBody>
                    <a:bodyPr anchor="t" rtlCol="false"/>
                    <a:lstStyle/>
                    <a:p>
                      <a:pPr algn="ctr">
                        <a:lnSpc>
                          <a:spcPts val="2799"/>
                        </a:lnSpc>
                        <a:defRPr/>
                      </a:pPr>
                      <a:r>
                        <a:rPr lang="en-US" sz="1999">
                          <a:solidFill>
                            <a:srgbClr val="0D0F68"/>
                          </a:solidFill>
                          <a:latin typeface="Garet"/>
                          <a:ea typeface="Garet"/>
                          <a:cs typeface="Garet"/>
                          <a:sym typeface="Garet"/>
                        </a:rPr>
                        <a:t>O(v*(e^2))</a:t>
                      </a:r>
                      <a:endParaRPr lang="en-US" sz="1100"/>
                    </a:p>
                    <a:p>
                      <a:pPr algn="ctr">
                        <a:lnSpc>
                          <a:spcPts val="2799"/>
                        </a:lnSpc>
                      </a:pPr>
                      <a:r>
                        <a:rPr lang="en-US" sz="1999">
                          <a:solidFill>
                            <a:srgbClr val="0D0F68"/>
                          </a:solidFill>
                          <a:latin typeface="Garet"/>
                          <a:ea typeface="Garet"/>
                          <a:cs typeface="Garet"/>
                          <a:sym typeface="Garet"/>
                        </a:rPr>
                        <a:t>(nodos, aristas)</a:t>
                      </a:r>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C7DEEB"/>
                    </a:solidFill>
                  </a:tcPr>
                </a:tc>
              </a:tr>
              <a:tr h="1486447">
                <a:tc>
                  <a:txBody>
                    <a:bodyPr anchor="t" rtlCol="false"/>
                    <a:lstStyle/>
                    <a:p>
                      <a:pPr algn="ctr">
                        <a:lnSpc>
                          <a:spcPts val="2799"/>
                        </a:lnSpc>
                        <a:defRPr/>
                      </a:pPr>
                      <a:r>
                        <a:rPr lang="en-US" sz="1999">
                          <a:solidFill>
                            <a:srgbClr val="FBFBFB"/>
                          </a:solidFill>
                          <a:latin typeface="Garet"/>
                          <a:ea typeface="Garet"/>
                          <a:cs typeface="Garet"/>
                          <a:sym typeface="Garet"/>
                        </a:rPr>
                        <a:t>Punto 4 (Busqueda Lineal)</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4A7EBB"/>
                    </a:solidFill>
                  </a:tcPr>
                </a:tc>
                <a:tc>
                  <a:txBody>
                    <a:bodyPr anchor="t" rtlCol="false"/>
                    <a:lstStyle/>
                    <a:p>
                      <a:pPr algn="ctr">
                        <a:lnSpc>
                          <a:spcPts val="2799"/>
                        </a:lnSpc>
                        <a:defRPr/>
                      </a:pPr>
                      <a:r>
                        <a:rPr lang="en-US" sz="1999">
                          <a:solidFill>
                            <a:srgbClr val="0D0F68"/>
                          </a:solidFill>
                          <a:latin typeface="Garet"/>
                          <a:ea typeface="Garet"/>
                          <a:cs typeface="Garet"/>
                          <a:sym typeface="Garet"/>
                        </a:rPr>
                        <a:t>O(n)</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C7DEEB"/>
                    </a:solidFill>
                  </a:tcPr>
                </a:tc>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DAGVxm-0c_8</dc:identifier>
  <dcterms:modified xsi:type="dcterms:W3CDTF">2011-08-01T06:04:30Z</dcterms:modified>
  <cp:revision>1</cp:revision>
  <dc:title>Equipo_02</dc:title>
</cp:coreProperties>
</file>

<file path=docProps/thumbnail.jpeg>
</file>